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6" r:id="rId3"/>
    <p:sldId id="260" r:id="rId4"/>
    <p:sldId id="297" r:id="rId5"/>
    <p:sldId id="298" r:id="rId6"/>
    <p:sldId id="1849" r:id="rId7"/>
    <p:sldId id="1895" r:id="rId8"/>
    <p:sldId id="1850" r:id="rId9"/>
    <p:sldId id="1851" r:id="rId10"/>
    <p:sldId id="1852" r:id="rId11"/>
    <p:sldId id="1896" r:id="rId12"/>
    <p:sldId id="1853" r:id="rId13"/>
    <p:sldId id="1854" r:id="rId14"/>
    <p:sldId id="1855" r:id="rId15"/>
    <p:sldId id="1856"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4" r:id="rId31"/>
    <p:sldId id="1875" r:id="rId32"/>
    <p:sldId id="1872" r:id="rId33"/>
    <p:sldId id="1876" r:id="rId34"/>
    <p:sldId id="1877" r:id="rId35"/>
    <p:sldId id="1878" r:id="rId36"/>
    <p:sldId id="1879" r:id="rId37"/>
    <p:sldId id="1880" r:id="rId38"/>
    <p:sldId id="1881" r:id="rId39"/>
    <p:sldId id="1882" r:id="rId40"/>
    <p:sldId id="1883" r:id="rId41"/>
    <p:sldId id="1884" r:id="rId42"/>
    <p:sldId id="1885" r:id="rId43"/>
    <p:sldId id="1886" r:id="rId44"/>
    <p:sldId id="1887" r:id="rId45"/>
    <p:sldId id="1888" r:id="rId46"/>
    <p:sldId id="1889" r:id="rId47"/>
    <p:sldId id="1890" r:id="rId48"/>
    <p:sldId id="1891" r:id="rId49"/>
    <p:sldId id="1892" r:id="rId50"/>
    <p:sldId id="1893" r:id="rId51"/>
    <p:sldId id="1894" r:id="rId52"/>
    <p:sldId id="28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0EDE-B7EE-4709-87F0-9CF16DA999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3CC1D132-F56E-4794-8164-1A65932BA0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7A9B0795-7365-48A4-B744-2E9392631E6A}"/>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5" name="Footer Placeholder 4">
            <a:extLst>
              <a:ext uri="{FF2B5EF4-FFF2-40B4-BE49-F238E27FC236}">
                <a16:creationId xmlns:a16="http://schemas.microsoft.com/office/drawing/2014/main" id="{012CAC63-1E02-4591-BCD1-13C9A3789CD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AF21041-2E2E-4C6E-90A7-895D4997699D}"/>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1164360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89DC-D3A6-424A-847B-ADC20054670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1BA7294-255B-4C6E-9E93-582F9E7635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00400A5-D9C0-44AF-873A-B3AF58A504B3}"/>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5" name="Footer Placeholder 4">
            <a:extLst>
              <a:ext uri="{FF2B5EF4-FFF2-40B4-BE49-F238E27FC236}">
                <a16:creationId xmlns:a16="http://schemas.microsoft.com/office/drawing/2014/main" id="{815D9F50-35AE-4011-BE24-4F3725B2B47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688D0EE-F16E-4D28-9615-2864A987F8C7}"/>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86728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7CA950-A8BC-4B1A-AC35-359B52EE8A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2890BE2-B4A9-4D93-84C5-A7F01E7EAC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8B34F7D-A315-48B8-9EAC-72CFCD10E44B}"/>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5" name="Footer Placeholder 4">
            <a:extLst>
              <a:ext uri="{FF2B5EF4-FFF2-40B4-BE49-F238E27FC236}">
                <a16:creationId xmlns:a16="http://schemas.microsoft.com/office/drawing/2014/main" id="{0B262BD0-34EC-4FD0-B796-24D86D52C92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0D62B6F-AEFF-43AE-AC55-9CAD0D9AFB17}"/>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382671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C835-ED18-4845-B461-BF3205466F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A7C7F88-ADD2-496D-84A4-163160190E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383CECB-B381-4F88-B4DB-A579BE3386B9}"/>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5" name="Footer Placeholder 4">
            <a:extLst>
              <a:ext uri="{FF2B5EF4-FFF2-40B4-BE49-F238E27FC236}">
                <a16:creationId xmlns:a16="http://schemas.microsoft.com/office/drawing/2014/main" id="{1980FC9B-8289-407F-9FF2-97EA61C85FB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DE9378B-2F95-49BC-AE2C-3B11CB37E26A}"/>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37841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B7AD-E636-45F6-A00F-BF27C94F6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964520A3-BE77-4FDB-9571-98C5F92CF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D30BE-9724-4158-8905-B8660FB0521D}"/>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5" name="Footer Placeholder 4">
            <a:extLst>
              <a:ext uri="{FF2B5EF4-FFF2-40B4-BE49-F238E27FC236}">
                <a16:creationId xmlns:a16="http://schemas.microsoft.com/office/drawing/2014/main" id="{A60E4687-3C31-498E-96BD-FA693C89EF4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C4B4066-5757-4FA2-B5B5-593F127FB6A0}"/>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1614848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72FD-07E3-4D92-B143-CE067A8293B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2087659-4992-4D8B-855F-ADE370F72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0EB8517B-D0A4-49BF-90A8-E1665AB4F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965FD6CF-34B0-45FB-A4BD-6C7E912150D1}"/>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6" name="Footer Placeholder 5">
            <a:extLst>
              <a:ext uri="{FF2B5EF4-FFF2-40B4-BE49-F238E27FC236}">
                <a16:creationId xmlns:a16="http://schemas.microsoft.com/office/drawing/2014/main" id="{23DFE3DD-D7C4-48FF-BEF6-8340DEDA295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257102F-D0A4-4A59-95C8-CDB2A8BB6D78}"/>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4122780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5A1C-15B9-4DD0-94F9-591EC088B516}"/>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D394528-8A2A-406A-9E68-4108805887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B8C6F8-10E6-47B1-B8D8-DB875751F6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2EC079A-228F-4327-A6B1-BF4B6675A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7864AB-10D6-42E5-95EF-6337AFD27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E750DD5A-0E14-4C44-A7B9-0C146BCD4942}"/>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8" name="Footer Placeholder 7">
            <a:extLst>
              <a:ext uri="{FF2B5EF4-FFF2-40B4-BE49-F238E27FC236}">
                <a16:creationId xmlns:a16="http://schemas.microsoft.com/office/drawing/2014/main" id="{98BE391F-5418-43F6-B4F6-5958986ECD38}"/>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269408A0-2AEE-44F3-8CFD-15F6FD74EB7F}"/>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2697913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B18C-A804-4346-A543-DDEC70B24B1B}"/>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79DF319-39AA-4F52-AB32-A88202E8A53D}"/>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4" name="Footer Placeholder 3">
            <a:extLst>
              <a:ext uri="{FF2B5EF4-FFF2-40B4-BE49-F238E27FC236}">
                <a16:creationId xmlns:a16="http://schemas.microsoft.com/office/drawing/2014/main" id="{F4DBC3FE-2EBE-4E08-BF13-5CAD0E5B944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0371AFD0-D538-482E-B378-7273C3914E0C}"/>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383515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84968A-E1A3-4E14-BB0B-756032768EFD}"/>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3" name="Footer Placeholder 2">
            <a:extLst>
              <a:ext uri="{FF2B5EF4-FFF2-40B4-BE49-F238E27FC236}">
                <a16:creationId xmlns:a16="http://schemas.microsoft.com/office/drawing/2014/main" id="{A7E25FA0-5416-4C16-B91F-7F37B0C0916D}"/>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F7C2ABAE-7052-421F-B332-1A2ED0A26F2C}"/>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120407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44ABD-AEB1-4764-A295-FA82A66C1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5455A6B-A68F-4825-B32F-90AB3852EF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C05E7ABA-ABE1-4580-BC9E-2CC2740F8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1A012-6F5E-4D72-8396-EFE4E94DD5BB}"/>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6" name="Footer Placeholder 5">
            <a:extLst>
              <a:ext uri="{FF2B5EF4-FFF2-40B4-BE49-F238E27FC236}">
                <a16:creationId xmlns:a16="http://schemas.microsoft.com/office/drawing/2014/main" id="{7DBB75B8-DBF6-477F-AA4C-69CE47E0D00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F7C9859-0EB2-4EA9-BFE3-4A3C18D24FE7}"/>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260877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1ECF-F11A-4A6D-8AE8-536C867AA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FCA041FB-A856-4837-BC4E-3318142E89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9AA4C0CA-AB88-4BE2-883C-0B7EC2E34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A97D4E-3ADB-4608-AB75-F0FB9EA952E5}"/>
              </a:ext>
            </a:extLst>
          </p:cNvPr>
          <p:cNvSpPr>
            <a:spLocks noGrp="1"/>
          </p:cNvSpPr>
          <p:nvPr>
            <p:ph type="dt" sz="half" idx="10"/>
          </p:nvPr>
        </p:nvSpPr>
        <p:spPr/>
        <p:txBody>
          <a:bodyPr/>
          <a:lstStyle/>
          <a:p>
            <a:fld id="{3A6CC4F1-559C-4478-9A1B-A7AFE93102D1}" type="datetimeFigureOut">
              <a:rPr lang="en-ID" smtClean="0"/>
              <a:t>05/12/2021</a:t>
            </a:fld>
            <a:endParaRPr lang="en-ID"/>
          </a:p>
        </p:txBody>
      </p:sp>
      <p:sp>
        <p:nvSpPr>
          <p:cNvPr id="6" name="Footer Placeholder 5">
            <a:extLst>
              <a:ext uri="{FF2B5EF4-FFF2-40B4-BE49-F238E27FC236}">
                <a16:creationId xmlns:a16="http://schemas.microsoft.com/office/drawing/2014/main" id="{490D6AE6-C8AD-4F17-A019-D208AA7A733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D03AA85-FFE1-4579-8B19-6F8360B8EA69}"/>
              </a:ext>
            </a:extLst>
          </p:cNvPr>
          <p:cNvSpPr>
            <a:spLocks noGrp="1"/>
          </p:cNvSpPr>
          <p:nvPr>
            <p:ph type="sldNum" sz="quarter" idx="12"/>
          </p:nvPr>
        </p:nvSpPr>
        <p:spPr/>
        <p:txBody>
          <a:bodyPr/>
          <a:lstStyle/>
          <a:p>
            <a:fld id="{9BDBFD35-AEA2-4F0B-8A9B-A9A5A9DE6B60}" type="slidenum">
              <a:rPr lang="en-ID" smtClean="0"/>
              <a:t>‹#›</a:t>
            </a:fld>
            <a:endParaRPr lang="en-ID"/>
          </a:p>
        </p:txBody>
      </p:sp>
    </p:spTree>
    <p:extLst>
      <p:ext uri="{BB962C8B-B14F-4D97-AF65-F5344CB8AC3E}">
        <p14:creationId xmlns:p14="http://schemas.microsoft.com/office/powerpoint/2010/main" val="3929955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344FA-61E1-4107-8214-6EA333E5A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9889AE7-F98F-49DA-9E6F-8DBCCFBE0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099F1CC-11BB-4D2B-9D50-36DD4F9AB0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CC4F1-559C-4478-9A1B-A7AFE93102D1}" type="datetimeFigureOut">
              <a:rPr lang="en-ID" smtClean="0"/>
              <a:t>05/12/2021</a:t>
            </a:fld>
            <a:endParaRPr lang="en-ID"/>
          </a:p>
        </p:txBody>
      </p:sp>
      <p:sp>
        <p:nvSpPr>
          <p:cNvPr id="5" name="Footer Placeholder 4">
            <a:extLst>
              <a:ext uri="{FF2B5EF4-FFF2-40B4-BE49-F238E27FC236}">
                <a16:creationId xmlns:a16="http://schemas.microsoft.com/office/drawing/2014/main" id="{9882602A-39A1-415A-86BA-F4CFD04B4B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DD0007C7-EB18-406F-A240-CDB87ABB2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BFD35-AEA2-4F0B-8A9B-A9A5A9DE6B60}" type="slidenum">
              <a:rPr lang="en-ID" smtClean="0"/>
              <a:t>‹#›</a:t>
            </a:fld>
            <a:endParaRPr lang="en-ID"/>
          </a:p>
        </p:txBody>
      </p:sp>
    </p:spTree>
    <p:extLst>
      <p:ext uri="{BB962C8B-B14F-4D97-AF65-F5344CB8AC3E}">
        <p14:creationId xmlns:p14="http://schemas.microsoft.com/office/powerpoint/2010/main" val="4027645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raphql-python/"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3D832-8F58-4FA7-8F6E-66940BFE16CA}"/>
              </a:ext>
            </a:extLst>
          </p:cNvPr>
          <p:cNvPicPr>
            <a:picLocks noChangeAspect="1"/>
          </p:cNvPicPr>
          <p:nvPr/>
        </p:nvPicPr>
        <p:blipFill rotWithShape="1">
          <a:blip r:embed="rId2">
            <a:duotone>
              <a:prstClr val="black"/>
              <a:schemeClr val="accent1">
                <a:tint val="45000"/>
                <a:satMod val="400000"/>
              </a:schemeClr>
            </a:duotone>
          </a:blip>
          <a:srcRect l="778" t="811" r="778" b="344"/>
          <a:stretch/>
        </p:blipFill>
        <p:spPr>
          <a:xfrm rot="578512">
            <a:off x="-681316" y="-1050421"/>
            <a:ext cx="14042682" cy="9399946"/>
          </a:xfrm>
          <a:prstGeom prst="rect">
            <a:avLst/>
          </a:prstGeom>
        </p:spPr>
      </p:pic>
      <p:sp>
        <p:nvSpPr>
          <p:cNvPr id="5" name="Rectangle 4">
            <a:extLst>
              <a:ext uri="{FF2B5EF4-FFF2-40B4-BE49-F238E27FC236}">
                <a16:creationId xmlns:a16="http://schemas.microsoft.com/office/drawing/2014/main" id="{C82DDCBA-B199-470D-9A8B-1547B3F7D40B}"/>
              </a:ext>
            </a:extLst>
          </p:cNvPr>
          <p:cNvSpPr/>
          <p:nvPr/>
        </p:nvSpPr>
        <p:spPr>
          <a:xfrm>
            <a:off x="3374" y="1434"/>
            <a:ext cx="12192000"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315C94-7C88-4463-BF31-BE69AEC8F18D}"/>
              </a:ext>
            </a:extLst>
          </p:cNvPr>
          <p:cNvSpPr>
            <a:spLocks noGrp="1"/>
          </p:cNvSpPr>
          <p:nvPr>
            <p:ph type="ctrTitle"/>
          </p:nvPr>
        </p:nvSpPr>
        <p:spPr>
          <a:xfrm>
            <a:off x="547523" y="1131127"/>
            <a:ext cx="6705600" cy="3822499"/>
          </a:xfrm>
        </p:spPr>
        <p:txBody>
          <a:bodyPr>
            <a:noAutofit/>
          </a:bodyPr>
          <a:lstStyle/>
          <a:p>
            <a:pPr algn="l"/>
            <a:r>
              <a:rPr lang="en-US" sz="6600" dirty="0">
                <a:solidFill>
                  <a:schemeClr val="bg1"/>
                </a:solidFill>
                <a:latin typeface="Montserrat SemiBold" panose="00000700000000000000" pitchFamily="2" charset="0"/>
              </a:rPr>
              <a:t>Developing </a:t>
            </a:r>
            <a:r>
              <a:rPr lang="en-US" sz="6600" dirty="0" err="1">
                <a:solidFill>
                  <a:schemeClr val="bg1"/>
                </a:solidFill>
                <a:latin typeface="Montserrat SemiBold" panose="00000700000000000000" pitchFamily="2" charset="0"/>
              </a:rPr>
              <a:t>GraphQL</a:t>
            </a:r>
            <a:r>
              <a:rPr lang="en-US" sz="6600" dirty="0">
                <a:solidFill>
                  <a:schemeClr val="bg1"/>
                </a:solidFill>
                <a:latin typeface="Montserrat SemiBold" panose="00000700000000000000" pitchFamily="2" charset="0"/>
              </a:rPr>
              <a:t> Using Azure Functions </a:t>
            </a:r>
            <a:endParaRPr lang="en-ID" sz="6600" dirty="0">
              <a:solidFill>
                <a:schemeClr val="bg1"/>
              </a:solidFill>
              <a:latin typeface="Montserrat SemiBold" panose="00000700000000000000" pitchFamily="2" charset="0"/>
            </a:endParaRPr>
          </a:p>
        </p:txBody>
      </p:sp>
      <p:sp>
        <p:nvSpPr>
          <p:cNvPr id="3" name="Subtitle 2">
            <a:extLst>
              <a:ext uri="{FF2B5EF4-FFF2-40B4-BE49-F238E27FC236}">
                <a16:creationId xmlns:a16="http://schemas.microsoft.com/office/drawing/2014/main" id="{EF597064-1445-435A-A6FC-DFE89B5E3518}"/>
              </a:ext>
            </a:extLst>
          </p:cNvPr>
          <p:cNvSpPr>
            <a:spLocks noGrp="1"/>
          </p:cNvSpPr>
          <p:nvPr>
            <p:ph type="subTitle" idx="1"/>
          </p:nvPr>
        </p:nvSpPr>
        <p:spPr>
          <a:xfrm>
            <a:off x="6345631" y="4509855"/>
            <a:ext cx="3923928" cy="342425"/>
          </a:xfrm>
        </p:spPr>
        <p:txBody>
          <a:bodyPr>
            <a:normAutofit lnSpcReduction="10000"/>
          </a:bodyPr>
          <a:lstStyle/>
          <a:p>
            <a:pPr algn="l"/>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Sample project using </a:t>
            </a:r>
            <a:r>
              <a:rPr lang="en-U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VsCode</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l"/>
            <a:endParaRPr lang="en-ID"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F1EDC6CB-28C4-4234-A3D6-70A5E6F99915}"/>
              </a:ext>
            </a:extLst>
          </p:cNvPr>
          <p:cNvSpPr/>
          <p:nvPr/>
        </p:nvSpPr>
        <p:spPr>
          <a:xfrm>
            <a:off x="12072664" y="274742"/>
            <a:ext cx="119336" cy="85000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25D3CE-2882-4738-991C-488895B0E9C0}"/>
              </a:ext>
            </a:extLst>
          </p:cNvPr>
          <p:cNvSpPr txBox="1"/>
          <p:nvPr/>
        </p:nvSpPr>
        <p:spPr>
          <a:xfrm>
            <a:off x="10056440" y="515077"/>
            <a:ext cx="24493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http://xquisite.ai</a:t>
            </a:r>
            <a:endParaRPr kumimoji="0" lang="en-ID"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89B399C9-D688-4011-B0A3-C0BF30675C34}"/>
              </a:ext>
            </a:extLst>
          </p:cNvPr>
          <p:cNvSpPr/>
          <p:nvPr/>
        </p:nvSpPr>
        <p:spPr>
          <a:xfrm>
            <a:off x="6221216" y="3435169"/>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Shape&#10;&#10;Description automatically generated with medium confidence">
            <a:extLst>
              <a:ext uri="{FF2B5EF4-FFF2-40B4-BE49-F238E27FC236}">
                <a16:creationId xmlns:a16="http://schemas.microsoft.com/office/drawing/2014/main" id="{7FE05626-C87A-4E1C-9F23-278F7F6DAA49}"/>
              </a:ext>
            </a:extLst>
          </p:cNvPr>
          <p:cNvPicPr>
            <a:picLocks noChangeAspect="1"/>
          </p:cNvPicPr>
          <p:nvPr/>
        </p:nvPicPr>
        <p:blipFill rotWithShape="1">
          <a:blip r:embed="rId3">
            <a:alphaModFix amt="16000"/>
            <a:extLst>
              <a:ext uri="{28A0092B-C50C-407E-A947-70E740481C1C}">
                <a14:useLocalDpi xmlns:a14="http://schemas.microsoft.com/office/drawing/2010/main" val="0"/>
              </a:ext>
            </a:extLst>
          </a:blip>
          <a:srcRect t="1" r="80199" b="6074"/>
          <a:stretch/>
        </p:blipFill>
        <p:spPr>
          <a:xfrm>
            <a:off x="8668403" y="3236185"/>
            <a:ext cx="4831144" cy="460232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228AF6C5-3C0E-44DE-87CB-6C3CD37880A7}"/>
              </a:ext>
            </a:extLst>
          </p:cNvPr>
          <p:cNvPicPr>
            <a:picLocks noChangeAspect="1"/>
          </p:cNvPicPr>
          <p:nvPr/>
        </p:nvPicPr>
        <p:blipFill rotWithShape="1">
          <a:blip r:embed="rId4">
            <a:extLst>
              <a:ext uri="{28A0092B-C50C-407E-A947-70E740481C1C}">
                <a14:useLocalDpi xmlns:a14="http://schemas.microsoft.com/office/drawing/2010/main" val="0"/>
              </a:ext>
            </a:extLst>
          </a:blip>
          <a:srcRect r="71067"/>
          <a:stretch/>
        </p:blipFill>
        <p:spPr>
          <a:xfrm>
            <a:off x="340924" y="5537347"/>
            <a:ext cx="1168148" cy="1211229"/>
          </a:xfrm>
          <a:prstGeom prst="rect">
            <a:avLst/>
          </a:prstGeom>
        </p:spPr>
      </p:pic>
      <p:pic>
        <p:nvPicPr>
          <p:cNvPr id="18" name="Picture 17" descr="Logo&#10;&#10;Description automatically generated">
            <a:extLst>
              <a:ext uri="{FF2B5EF4-FFF2-40B4-BE49-F238E27FC236}">
                <a16:creationId xmlns:a16="http://schemas.microsoft.com/office/drawing/2014/main" id="{C09E0FCE-792B-4174-B854-4913A1F3EB59}"/>
              </a:ext>
            </a:extLst>
          </p:cNvPr>
          <p:cNvPicPr>
            <a:picLocks noChangeAspect="1"/>
          </p:cNvPicPr>
          <p:nvPr/>
        </p:nvPicPr>
        <p:blipFill rotWithShape="1">
          <a:blip r:embed="rId5">
            <a:extLst>
              <a:ext uri="{28A0092B-C50C-407E-A947-70E740481C1C}">
                <a14:useLocalDpi xmlns:a14="http://schemas.microsoft.com/office/drawing/2010/main" val="0"/>
              </a:ext>
            </a:extLst>
          </a:blip>
          <a:srcRect l="25689"/>
          <a:stretch/>
        </p:blipFill>
        <p:spPr>
          <a:xfrm>
            <a:off x="1343472" y="5427922"/>
            <a:ext cx="3542363" cy="1430078"/>
          </a:xfrm>
          <a:prstGeom prst="rect">
            <a:avLst/>
          </a:prstGeom>
        </p:spPr>
      </p:pic>
      <p:pic>
        <p:nvPicPr>
          <p:cNvPr id="7" name="Picture 6" descr="Logo&#10;&#10;Description automatically generated">
            <a:extLst>
              <a:ext uri="{FF2B5EF4-FFF2-40B4-BE49-F238E27FC236}">
                <a16:creationId xmlns:a16="http://schemas.microsoft.com/office/drawing/2014/main" id="{922E84E7-A2B0-4E40-A620-41A10C004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6104" y="5427922"/>
            <a:ext cx="2406910" cy="1127299"/>
          </a:xfrm>
          <a:prstGeom prst="rect">
            <a:avLst/>
          </a:prstGeom>
        </p:spPr>
      </p:pic>
    </p:spTree>
    <p:extLst>
      <p:ext uri="{BB962C8B-B14F-4D97-AF65-F5344CB8AC3E}">
        <p14:creationId xmlns:p14="http://schemas.microsoft.com/office/powerpoint/2010/main" val="91926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err="1">
                <a:solidFill>
                  <a:schemeClr val="bg1"/>
                </a:solidFill>
                <a:latin typeface="Montserrat SemiBold" panose="00000700000000000000" pitchFamily="2" charset="0"/>
              </a:rPr>
              <a:t>GraphQL</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Why should I use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81D250C7-5FAC-45AF-B5F1-EE4C71B46CE9}"/>
              </a:ext>
            </a:extLst>
          </p:cNvPr>
          <p:cNvSpPr txBox="1"/>
          <p:nvPr/>
        </p:nvSpPr>
        <p:spPr>
          <a:xfrm>
            <a:off x="587884" y="2003312"/>
            <a:ext cx="11052732" cy="3108543"/>
          </a:xfrm>
          <a:prstGeom prst="rect">
            <a:avLst/>
          </a:prstGeom>
          <a:noFill/>
        </p:spPr>
        <p:txBody>
          <a:bodyPr wrap="square" lIns="91440" tIns="45720" rIns="91440" bIns="45720" anchor="t">
            <a:spAutoFit/>
          </a:bodyPr>
          <a:lstStyle/>
          <a:p>
            <a:pPr marL="742950" lvl="1" indent="-285750">
              <a:buFont typeface="Arial" panose="020B0604020202020204" pitchFamily="34" charset="0"/>
              <a:buChar char="•"/>
            </a:pPr>
            <a:r>
              <a:rPr lang="en-US" sz="2800" dirty="0">
                <a:latin typeface="Open Sans"/>
                <a:ea typeface="Open Sans"/>
                <a:cs typeface="Open Sans"/>
              </a:rPr>
              <a:t>Aggregate data from multiple UI components</a:t>
            </a:r>
          </a:p>
          <a:p>
            <a:pPr marL="742950" lvl="1" indent="-285750">
              <a:buFont typeface="Arial" panose="020B0604020202020204" pitchFamily="34" charset="0"/>
              <a:buChar char="•"/>
            </a:pPr>
            <a:r>
              <a:rPr lang="en-US" sz="2800" dirty="0">
                <a:latin typeface="Open Sans"/>
                <a:ea typeface="Open Sans"/>
                <a:cs typeface="Open Sans"/>
              </a:rPr>
              <a:t>Create a representation of your data that feels familiar and natural (a graph)</a:t>
            </a:r>
          </a:p>
          <a:p>
            <a:pPr marL="742950" lvl="1" indent="-285750">
              <a:buFont typeface="Arial" panose="020B0604020202020204" pitchFamily="34" charset="0"/>
              <a:buChar char="•"/>
            </a:pPr>
            <a:r>
              <a:rPr lang="en-US" sz="2800" dirty="0">
                <a:latin typeface="Open Sans"/>
                <a:ea typeface="Open Sans"/>
                <a:cs typeface="Open Sans"/>
              </a:rPr>
              <a:t>Ensure that all your data is </a:t>
            </a:r>
            <a:r>
              <a:rPr lang="en-US" sz="2800" b="1" dirty="0">
                <a:latin typeface="Open Sans"/>
                <a:ea typeface="Open Sans"/>
                <a:cs typeface="Open Sans"/>
              </a:rPr>
              <a:t>statically typed,</a:t>
            </a:r>
            <a:r>
              <a:rPr lang="en-US" sz="2800" dirty="0">
                <a:latin typeface="Open Sans"/>
                <a:ea typeface="Open Sans"/>
                <a:cs typeface="Open Sans"/>
              </a:rPr>
              <a:t> and these types inform what queries the schema supports</a:t>
            </a:r>
          </a:p>
          <a:p>
            <a:pPr marL="742950" lvl="1" indent="-285750">
              <a:buFont typeface="Arial" panose="020B0604020202020204" pitchFamily="34" charset="0"/>
              <a:buChar char="•"/>
            </a:pPr>
            <a:r>
              <a:rPr lang="en-US" sz="2800" dirty="0">
                <a:latin typeface="Open Sans"/>
                <a:ea typeface="Open Sans"/>
                <a:cs typeface="Open Sans"/>
              </a:rPr>
              <a:t>Reduce the need for breaking changes but utilize a built-in mechanism for deprecations when you need to.</a:t>
            </a:r>
          </a:p>
        </p:txBody>
      </p:sp>
    </p:spTree>
    <p:extLst>
      <p:ext uri="{BB962C8B-B14F-4D97-AF65-F5344CB8AC3E}">
        <p14:creationId xmlns:p14="http://schemas.microsoft.com/office/powerpoint/2010/main" val="40749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err="1">
                <a:solidFill>
                  <a:schemeClr val="bg1"/>
                </a:solidFill>
                <a:latin typeface="Montserrat SemiBold" panose="00000700000000000000" pitchFamily="2" charset="0"/>
              </a:rPr>
              <a:t>GraphQL</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Does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replace REST?</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81D250C7-5FAC-45AF-B5F1-EE4C71B46CE9}"/>
              </a:ext>
            </a:extLst>
          </p:cNvPr>
          <p:cNvSpPr txBox="1"/>
          <p:nvPr/>
        </p:nvSpPr>
        <p:spPr>
          <a:xfrm>
            <a:off x="587884" y="2003312"/>
            <a:ext cx="11052732" cy="3416320"/>
          </a:xfrm>
          <a:prstGeom prst="rect">
            <a:avLst/>
          </a:prstGeom>
          <a:noFill/>
        </p:spPr>
        <p:txBody>
          <a:bodyPr wrap="square" lIns="91440" tIns="45720" rIns="91440" bIns="45720" anchor="t">
            <a:spAutoFit/>
          </a:bodyPr>
          <a:lstStyle/>
          <a:p>
            <a:pPr algn="ctr"/>
            <a:r>
              <a:rPr lang="en-GB" sz="2400" i="1" dirty="0">
                <a:latin typeface="Open Sans"/>
                <a:ea typeface="Open Sans"/>
                <a:cs typeface="Open Sans"/>
              </a:rPr>
              <a:t>No, not necessarily. They both handle APIs and can </a:t>
            </a:r>
            <a:r>
              <a:rPr lang="en-GB" sz="2400" b="1" i="1" dirty="0">
                <a:latin typeface="Open Sans"/>
                <a:ea typeface="Open Sans"/>
                <a:cs typeface="Open Sans"/>
              </a:rPr>
              <a:t>serve similar purposes</a:t>
            </a:r>
            <a:r>
              <a:rPr lang="en-GB" sz="2400" i="1" dirty="0">
                <a:latin typeface="Open Sans"/>
                <a:ea typeface="Open Sans"/>
                <a:cs typeface="Open Sans"/>
              </a:rPr>
              <a:t> from a business perspective. </a:t>
            </a:r>
            <a:r>
              <a:rPr lang="en-GB" sz="2400" i="1" dirty="0" err="1">
                <a:latin typeface="Open Sans"/>
                <a:ea typeface="Open Sans"/>
                <a:cs typeface="Open Sans"/>
              </a:rPr>
              <a:t>GraphQL</a:t>
            </a:r>
            <a:r>
              <a:rPr lang="en-GB" sz="2400" i="1" dirty="0">
                <a:latin typeface="Open Sans"/>
                <a:ea typeface="Open Sans"/>
                <a:cs typeface="Open Sans"/>
              </a:rPr>
              <a:t> is often considered an alternative to REST, but it’s not a definitive replacement.</a:t>
            </a:r>
          </a:p>
          <a:p>
            <a:endParaRPr lang="en-GB" sz="2400" i="1" dirty="0">
              <a:latin typeface="Open Sans"/>
              <a:ea typeface="Open Sans"/>
              <a:cs typeface="Open Sans"/>
            </a:endParaRPr>
          </a:p>
          <a:p>
            <a:pPr algn="ctr"/>
            <a:r>
              <a:rPr lang="en-GB" sz="2400" i="1" dirty="0" err="1">
                <a:latin typeface="Open Sans"/>
                <a:ea typeface="Open Sans"/>
                <a:cs typeface="Open Sans"/>
              </a:rPr>
              <a:t>GraphQL</a:t>
            </a:r>
            <a:r>
              <a:rPr lang="en-GB" sz="2400" i="1" dirty="0">
                <a:latin typeface="Open Sans"/>
                <a:ea typeface="Open Sans"/>
                <a:cs typeface="Open Sans"/>
              </a:rPr>
              <a:t> and REST </a:t>
            </a:r>
            <a:r>
              <a:rPr lang="en-GB" sz="2400" b="1" i="1" dirty="0">
                <a:latin typeface="Open Sans"/>
                <a:ea typeface="Open Sans"/>
                <a:cs typeface="Open Sans"/>
              </a:rPr>
              <a:t>can actually co-exist in your stack</a:t>
            </a:r>
            <a:r>
              <a:rPr lang="en-GB" sz="2400" i="1" dirty="0">
                <a:latin typeface="Open Sans"/>
                <a:ea typeface="Open Sans"/>
                <a:cs typeface="Open Sans"/>
              </a:rPr>
              <a:t>. For example, you can abstract REST APIs behind a </a:t>
            </a:r>
            <a:r>
              <a:rPr lang="en-GB" sz="2400" i="1" dirty="0" err="1">
                <a:latin typeface="Open Sans"/>
                <a:ea typeface="Open Sans"/>
                <a:cs typeface="Open Sans"/>
              </a:rPr>
              <a:t>GraphQL</a:t>
            </a:r>
            <a:r>
              <a:rPr lang="en-GB" sz="2400" i="1" dirty="0">
                <a:latin typeface="Open Sans"/>
                <a:ea typeface="Open Sans"/>
                <a:cs typeface="Open Sans"/>
              </a:rPr>
              <a:t> server. This can be done by masking your REST endpoint into a </a:t>
            </a:r>
            <a:r>
              <a:rPr lang="en-GB" sz="2400" i="1" dirty="0" err="1">
                <a:latin typeface="Open Sans"/>
                <a:ea typeface="Open Sans"/>
                <a:cs typeface="Open Sans"/>
              </a:rPr>
              <a:t>GraphQL</a:t>
            </a:r>
            <a:r>
              <a:rPr lang="en-GB" sz="2400" i="1" dirty="0">
                <a:latin typeface="Open Sans"/>
                <a:ea typeface="Open Sans"/>
                <a:cs typeface="Open Sans"/>
              </a:rPr>
              <a:t> endpoint using root resolvers.</a:t>
            </a:r>
          </a:p>
          <a:p>
            <a:pPr algn="ctr"/>
            <a:endParaRPr lang="en-GB" sz="2400" dirty="0">
              <a:latin typeface="Open Sans"/>
              <a:ea typeface="Open Sans"/>
              <a:cs typeface="Open Sans"/>
            </a:endParaRPr>
          </a:p>
          <a:p>
            <a:pPr algn="ctr"/>
            <a:r>
              <a:rPr lang="en-GB" sz="2400" dirty="0" err="1">
                <a:solidFill>
                  <a:srgbClr val="202020"/>
                </a:solidFill>
                <a:latin typeface="Roboto" panose="02000000000000000000" pitchFamily="2" charset="0"/>
                <a:ea typeface="Open Sans" panose="020B0606030504020204" pitchFamily="34" charset="0"/>
                <a:cs typeface="Open Sans" panose="020B0606030504020204" pitchFamily="34" charset="0"/>
              </a:rPr>
              <a:t>GraphQL</a:t>
            </a:r>
            <a:r>
              <a:rPr lang="en-GB" sz="2400" dirty="0">
                <a:solidFill>
                  <a:srgbClr val="202020"/>
                </a:solidFill>
                <a:latin typeface="Roboto" panose="02000000000000000000" pitchFamily="2" charset="0"/>
                <a:ea typeface="Open Sans" panose="020B0606030504020204" pitchFamily="34" charset="0"/>
                <a:cs typeface="Open Sans" panose="020B0606030504020204" pitchFamily="34" charset="0"/>
              </a:rPr>
              <a:t> FAQ (https://graphql.org/faq/#does-graphql-replace-rest)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466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err="1">
                <a:solidFill>
                  <a:schemeClr val="bg1"/>
                </a:solidFill>
                <a:latin typeface="Montserrat SemiBold" panose="00000700000000000000" pitchFamily="2" charset="0"/>
              </a:rPr>
              <a:t>GraphQL</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Python support</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81D250C7-5FAC-45AF-B5F1-EE4C71B46CE9}"/>
              </a:ext>
            </a:extLst>
          </p:cNvPr>
          <p:cNvSpPr txBox="1"/>
          <p:nvPr/>
        </p:nvSpPr>
        <p:spPr>
          <a:xfrm>
            <a:off x="587884" y="2003312"/>
            <a:ext cx="11052732" cy="2246769"/>
          </a:xfrm>
          <a:prstGeom prst="rect">
            <a:avLst/>
          </a:prstGeom>
          <a:noFill/>
        </p:spPr>
        <p:txBody>
          <a:bodyPr wrap="square" lIns="91440" tIns="45720" rIns="91440" bIns="45720" anchor="t">
            <a:spAutoFit/>
          </a:bodyPr>
          <a:lstStyle/>
          <a:p>
            <a:pPr marL="742950" lvl="1" indent="-285750">
              <a:buFont typeface="Arial" panose="020B0604020202020204" pitchFamily="34" charset="0"/>
              <a:buChar char="•"/>
            </a:pPr>
            <a:r>
              <a:rPr lang="en-US" sz="2800" dirty="0">
                <a:latin typeface="Open Sans"/>
                <a:ea typeface="Open Sans"/>
                <a:cs typeface="Open Sans"/>
              </a:rPr>
              <a:t>There are 21 repositories on </a:t>
            </a:r>
            <a:r>
              <a:rPr lang="en-US" sz="2800" dirty="0" err="1">
                <a:latin typeface="Open Sans"/>
                <a:ea typeface="Open Sans"/>
                <a:cs typeface="Open Sans"/>
              </a:rPr>
              <a:t>graphql</a:t>
            </a:r>
            <a:r>
              <a:rPr lang="en-US" sz="2800" dirty="0">
                <a:latin typeface="Open Sans"/>
                <a:ea typeface="Open Sans"/>
                <a:cs typeface="Open Sans"/>
              </a:rPr>
              <a:t>-python organization on GitHub (</a:t>
            </a:r>
            <a:r>
              <a:rPr lang="en-US" sz="2800" dirty="0">
                <a:latin typeface="Open Sans"/>
                <a:ea typeface="Open Sans"/>
                <a:cs typeface="Open Sans"/>
                <a:hlinkClick r:id="rId3"/>
              </a:rPr>
              <a:t>https://github.com/graphql-python/</a:t>
            </a:r>
            <a:r>
              <a:rPr lang="en-US" sz="2800" dirty="0">
                <a:latin typeface="Open Sans"/>
                <a:ea typeface="Open Sans"/>
                <a:cs typeface="Open Sans"/>
              </a:rPr>
              <a:t>)</a:t>
            </a:r>
          </a:p>
          <a:p>
            <a:pPr marL="742950" lvl="1" indent="-285750">
              <a:buFont typeface="Arial" panose="020B0604020202020204" pitchFamily="34" charset="0"/>
              <a:buChar char="•"/>
            </a:pPr>
            <a:r>
              <a:rPr lang="en-US" sz="2800" dirty="0">
                <a:latin typeface="Open Sans"/>
                <a:ea typeface="Open Sans"/>
                <a:cs typeface="Open Sans"/>
              </a:rPr>
              <a:t>Graphene – </a:t>
            </a:r>
            <a:r>
              <a:rPr lang="en-US" sz="2800" dirty="0" err="1">
                <a:latin typeface="Open Sans"/>
                <a:ea typeface="Open Sans"/>
                <a:cs typeface="Open Sans"/>
              </a:rPr>
              <a:t>GraphQL</a:t>
            </a:r>
            <a:r>
              <a:rPr lang="en-US" sz="2800" dirty="0">
                <a:latin typeface="Open Sans"/>
                <a:ea typeface="Open Sans"/>
                <a:cs typeface="Open Sans"/>
              </a:rPr>
              <a:t> framework for Python</a:t>
            </a:r>
          </a:p>
          <a:p>
            <a:pPr marL="742950" lvl="1" indent="-285750">
              <a:buFont typeface="Arial" panose="020B0604020202020204" pitchFamily="34" charset="0"/>
              <a:buChar char="•"/>
            </a:pPr>
            <a:r>
              <a:rPr lang="en-US" sz="2800" dirty="0">
                <a:latin typeface="Open Sans"/>
                <a:ea typeface="Open Sans"/>
                <a:cs typeface="Open Sans"/>
              </a:rPr>
              <a:t>graphene-Django, graphene-</a:t>
            </a:r>
            <a:r>
              <a:rPr lang="en-US" sz="2800" dirty="0" err="1">
                <a:latin typeface="Open Sans"/>
                <a:ea typeface="Open Sans"/>
                <a:cs typeface="Open Sans"/>
              </a:rPr>
              <a:t>pydantic</a:t>
            </a:r>
            <a:r>
              <a:rPr lang="en-US" sz="2800" dirty="0">
                <a:latin typeface="Open Sans"/>
                <a:ea typeface="Open Sans"/>
                <a:cs typeface="Open Sans"/>
              </a:rPr>
              <a:t>, graphene-</a:t>
            </a:r>
            <a:r>
              <a:rPr lang="en-US" sz="2800" dirty="0" err="1">
                <a:latin typeface="Open Sans"/>
                <a:ea typeface="Open Sans"/>
                <a:cs typeface="Open Sans"/>
              </a:rPr>
              <a:t>sqlalchemy</a:t>
            </a:r>
            <a:r>
              <a:rPr lang="en-US" sz="2800" dirty="0">
                <a:latin typeface="Open Sans"/>
                <a:ea typeface="Open Sans"/>
                <a:cs typeface="Open Sans"/>
              </a:rPr>
              <a:t>, </a:t>
            </a:r>
            <a:r>
              <a:rPr lang="en-US" sz="2800" dirty="0" err="1">
                <a:latin typeface="Open Sans"/>
                <a:ea typeface="Open Sans"/>
                <a:cs typeface="Open Sans"/>
              </a:rPr>
              <a:t>etc</a:t>
            </a:r>
            <a:r>
              <a:rPr lang="en-US" sz="2800" dirty="0">
                <a:latin typeface="Open Sans"/>
                <a:ea typeface="Open Sans"/>
                <a:cs typeface="Open Sans"/>
              </a:rPr>
              <a:t> – Graphene extension libraries for various framework</a:t>
            </a:r>
          </a:p>
        </p:txBody>
      </p:sp>
    </p:spTree>
    <p:extLst>
      <p:ext uri="{BB962C8B-B14F-4D97-AF65-F5344CB8AC3E}">
        <p14:creationId xmlns:p14="http://schemas.microsoft.com/office/powerpoint/2010/main" val="327663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4">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Overview</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Azure Functions Overview">
            <a:hlinkClick r:id="" action="ppaction://media"/>
            <a:extLst>
              <a:ext uri="{FF2B5EF4-FFF2-40B4-BE49-F238E27FC236}">
                <a16:creationId xmlns:a16="http://schemas.microsoft.com/office/drawing/2014/main" id="{503D69F6-35B5-4AD4-891F-B20BD38065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1763" y="2023961"/>
            <a:ext cx="7408473" cy="4164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179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Overview</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The diagram illustrates multiple local virtual machines (VMs) that are connected to Azure Functions in different regions. Developers are monitoring their function apps by using Azure Monitor.">
            <a:extLst>
              <a:ext uri="{FF2B5EF4-FFF2-40B4-BE49-F238E27FC236}">
                <a16:creationId xmlns:a16="http://schemas.microsoft.com/office/drawing/2014/main" id="{359E96A1-DD18-4ADC-8A73-7200EB28EB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 b="5099"/>
          <a:stretch/>
        </p:blipFill>
        <p:spPr bwMode="auto">
          <a:xfrm>
            <a:off x="1409700" y="2003312"/>
            <a:ext cx="9372600" cy="418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4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89F7BFDA-AC5F-4C6D-ADF2-7AF882336DCE}"/>
              </a:ext>
            </a:extLst>
          </p:cNvPr>
          <p:cNvPicPr>
            <a:picLocks noChangeAspect="1"/>
          </p:cNvPicPr>
          <p:nvPr/>
        </p:nvPicPr>
        <p:blipFill>
          <a:blip r:embed="rId3"/>
          <a:stretch>
            <a:fillRect/>
          </a:stretch>
        </p:blipFill>
        <p:spPr>
          <a:xfrm>
            <a:off x="587884" y="1957530"/>
            <a:ext cx="7299507" cy="4750047"/>
          </a:xfrm>
          <a:prstGeom prst="rect">
            <a:avLst/>
          </a:prstGeom>
        </p:spPr>
      </p:pic>
      <p:sp>
        <p:nvSpPr>
          <p:cNvPr id="11" name="Rectangle 10">
            <a:extLst>
              <a:ext uri="{FF2B5EF4-FFF2-40B4-BE49-F238E27FC236}">
                <a16:creationId xmlns:a16="http://schemas.microsoft.com/office/drawing/2014/main" id="{73D02489-AB5E-42D7-8BA7-754AF938A6A7}"/>
              </a:ext>
            </a:extLst>
          </p:cNvPr>
          <p:cNvSpPr/>
          <p:nvPr/>
        </p:nvSpPr>
        <p:spPr>
          <a:xfrm>
            <a:off x="1854679" y="4615132"/>
            <a:ext cx="1017917" cy="3364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7106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D445C66-8633-4A49-89F1-BC3A264A31D0}"/>
              </a:ext>
            </a:extLst>
          </p:cNvPr>
          <p:cNvPicPr>
            <a:picLocks noChangeAspect="1"/>
          </p:cNvPicPr>
          <p:nvPr/>
        </p:nvPicPr>
        <p:blipFill>
          <a:blip r:embed="rId3"/>
          <a:stretch>
            <a:fillRect/>
          </a:stretch>
        </p:blipFill>
        <p:spPr>
          <a:xfrm>
            <a:off x="587884" y="1957530"/>
            <a:ext cx="5106251" cy="4747433"/>
          </a:xfrm>
          <a:prstGeom prst="rect">
            <a:avLst/>
          </a:prstGeom>
        </p:spPr>
      </p:pic>
    </p:spTree>
    <p:extLst>
      <p:ext uri="{BB962C8B-B14F-4D97-AF65-F5344CB8AC3E}">
        <p14:creationId xmlns:p14="http://schemas.microsoft.com/office/powerpoint/2010/main" val="120322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8E5928E8-7157-4682-A9A3-BFD85F740920}"/>
              </a:ext>
            </a:extLst>
          </p:cNvPr>
          <p:cNvPicPr>
            <a:picLocks noChangeAspect="1"/>
          </p:cNvPicPr>
          <p:nvPr/>
        </p:nvPicPr>
        <p:blipFill>
          <a:blip r:embed="rId3"/>
          <a:stretch>
            <a:fillRect/>
          </a:stretch>
        </p:blipFill>
        <p:spPr>
          <a:xfrm>
            <a:off x="587884" y="1957530"/>
            <a:ext cx="6260088" cy="4756315"/>
          </a:xfrm>
          <a:prstGeom prst="rect">
            <a:avLst/>
          </a:prstGeom>
        </p:spPr>
      </p:pic>
    </p:spTree>
    <p:extLst>
      <p:ext uri="{BB962C8B-B14F-4D97-AF65-F5344CB8AC3E}">
        <p14:creationId xmlns:p14="http://schemas.microsoft.com/office/powerpoint/2010/main" val="240557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52FCB635-DC9B-434B-9A3E-7EFA0811D403}"/>
              </a:ext>
            </a:extLst>
          </p:cNvPr>
          <p:cNvPicPr>
            <a:picLocks noChangeAspect="1"/>
          </p:cNvPicPr>
          <p:nvPr/>
        </p:nvPicPr>
        <p:blipFill>
          <a:blip r:embed="rId3"/>
          <a:stretch>
            <a:fillRect/>
          </a:stretch>
        </p:blipFill>
        <p:spPr>
          <a:xfrm>
            <a:off x="587884" y="1957530"/>
            <a:ext cx="7020905" cy="4153480"/>
          </a:xfrm>
          <a:prstGeom prst="rect">
            <a:avLst/>
          </a:prstGeom>
        </p:spPr>
      </p:pic>
    </p:spTree>
    <p:extLst>
      <p:ext uri="{BB962C8B-B14F-4D97-AF65-F5344CB8AC3E}">
        <p14:creationId xmlns:p14="http://schemas.microsoft.com/office/powerpoint/2010/main" val="2158314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129C1CFD-AFA5-4564-9931-DDBCE8CF8CB1}"/>
              </a:ext>
            </a:extLst>
          </p:cNvPr>
          <p:cNvPicPr>
            <a:picLocks noChangeAspect="1"/>
          </p:cNvPicPr>
          <p:nvPr/>
        </p:nvPicPr>
        <p:blipFill rotWithShape="1">
          <a:blip r:embed="rId3"/>
          <a:srcRect t="61869"/>
          <a:stretch/>
        </p:blipFill>
        <p:spPr>
          <a:xfrm>
            <a:off x="5177328" y="3563079"/>
            <a:ext cx="4589445" cy="2579113"/>
          </a:xfrm>
          <a:prstGeom prst="rect">
            <a:avLst/>
          </a:prstGeom>
        </p:spPr>
      </p:pic>
      <p:pic>
        <p:nvPicPr>
          <p:cNvPr id="7" name="Picture 6">
            <a:extLst>
              <a:ext uri="{FF2B5EF4-FFF2-40B4-BE49-F238E27FC236}">
                <a16:creationId xmlns:a16="http://schemas.microsoft.com/office/drawing/2014/main" id="{C0F3C084-5988-4AE4-8B85-52BF1964E7D5}"/>
              </a:ext>
            </a:extLst>
          </p:cNvPr>
          <p:cNvPicPr>
            <a:picLocks noChangeAspect="1"/>
          </p:cNvPicPr>
          <p:nvPr/>
        </p:nvPicPr>
        <p:blipFill>
          <a:blip r:embed="rId4"/>
          <a:stretch>
            <a:fillRect/>
          </a:stretch>
        </p:blipFill>
        <p:spPr>
          <a:xfrm>
            <a:off x="587884" y="1957530"/>
            <a:ext cx="4563521" cy="4184662"/>
          </a:xfrm>
          <a:prstGeom prst="rect">
            <a:avLst/>
          </a:prstGeom>
        </p:spPr>
      </p:pic>
    </p:spTree>
    <p:extLst>
      <p:ext uri="{BB962C8B-B14F-4D97-AF65-F5344CB8AC3E}">
        <p14:creationId xmlns:p14="http://schemas.microsoft.com/office/powerpoint/2010/main" val="188378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27400-ACB5-4FD6-B5C4-BF37B5EB4FAE}"/>
              </a:ext>
            </a:extLst>
          </p:cNvPr>
          <p:cNvPicPr>
            <a:picLocks noChangeAspect="1"/>
          </p:cNvPicPr>
          <p:nvPr/>
        </p:nvPicPr>
        <p:blipFill rotWithShape="1">
          <a:blip r:embed="rId2"/>
          <a:srcRect r="3754" b="1429"/>
          <a:stretch/>
        </p:blipFill>
        <p:spPr>
          <a:xfrm>
            <a:off x="-6053" y="0"/>
            <a:ext cx="12198053" cy="6857999"/>
          </a:xfrm>
          <a:prstGeom prst="rect">
            <a:avLst/>
          </a:prstGeom>
        </p:spPr>
      </p:pic>
      <p:sp>
        <p:nvSpPr>
          <p:cNvPr id="30" name="TextBox 29">
            <a:extLst>
              <a:ext uri="{FF2B5EF4-FFF2-40B4-BE49-F238E27FC236}">
                <a16:creationId xmlns:a16="http://schemas.microsoft.com/office/drawing/2014/main" id="{E7DA0717-B762-4983-9A61-74E4D491CC34}"/>
              </a:ext>
            </a:extLst>
          </p:cNvPr>
          <p:cNvSpPr txBox="1"/>
          <p:nvPr/>
        </p:nvSpPr>
        <p:spPr>
          <a:xfrm>
            <a:off x="695400" y="96887"/>
            <a:ext cx="24493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take you closer to AI</a:t>
            </a:r>
            <a:endParaRPr kumimoji="0" lang="en-ID" sz="1400" b="0" i="0" u="none" strike="noStrike" kern="1200" cap="none" spc="0" normalizeH="0" baseline="0" noProof="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42773F69-58F6-4107-8D3B-25E7B0E4053F}"/>
              </a:ext>
            </a:extLst>
          </p:cNvPr>
          <p:cNvSpPr/>
          <p:nvPr/>
        </p:nvSpPr>
        <p:spPr>
          <a:xfrm>
            <a:off x="-6053" y="-84477"/>
            <a:ext cx="13087154" cy="7357870"/>
          </a:xfrm>
          <a:prstGeom prst="rect">
            <a:avLst/>
          </a:prstGeom>
          <a:solidFill>
            <a:srgbClr val="00206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descr="Logo&#10;&#10;Description automatically generated">
            <a:extLst>
              <a:ext uri="{FF2B5EF4-FFF2-40B4-BE49-F238E27FC236}">
                <a16:creationId xmlns:a16="http://schemas.microsoft.com/office/drawing/2014/main" id="{7C55B86D-F12A-48F7-B324-63E1AD6A4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46" y="6110118"/>
            <a:ext cx="2140171" cy="642051"/>
          </a:xfrm>
          <a:prstGeom prst="rect">
            <a:avLst/>
          </a:prstGeom>
        </p:spPr>
      </p:pic>
      <p:grpSp>
        <p:nvGrpSpPr>
          <p:cNvPr id="4" name="Group 3">
            <a:extLst>
              <a:ext uri="{FF2B5EF4-FFF2-40B4-BE49-F238E27FC236}">
                <a16:creationId xmlns:a16="http://schemas.microsoft.com/office/drawing/2014/main" id="{443D40E2-F4A8-45FC-A543-46962E275D08}"/>
              </a:ext>
            </a:extLst>
          </p:cNvPr>
          <p:cNvGrpSpPr/>
          <p:nvPr/>
        </p:nvGrpSpPr>
        <p:grpSpPr>
          <a:xfrm>
            <a:off x="216996" y="791837"/>
            <a:ext cx="2994883" cy="2994883"/>
            <a:chOff x="4799855" y="-3552652"/>
            <a:chExt cx="4461371" cy="4461371"/>
          </a:xfrm>
        </p:grpSpPr>
        <p:sp>
          <p:nvSpPr>
            <p:cNvPr id="3" name="Oval 2">
              <a:extLst>
                <a:ext uri="{FF2B5EF4-FFF2-40B4-BE49-F238E27FC236}">
                  <a16:creationId xmlns:a16="http://schemas.microsoft.com/office/drawing/2014/main" id="{13C3DCEA-5316-4ABD-ABA8-9DF03E8D6F78}"/>
                </a:ext>
              </a:extLst>
            </p:cNvPr>
            <p:cNvSpPr/>
            <p:nvPr/>
          </p:nvSpPr>
          <p:spPr>
            <a:xfrm>
              <a:off x="4799855" y="-3552652"/>
              <a:ext cx="4461371" cy="4461371"/>
            </a:xfrm>
            <a:prstGeom prst="ellipse">
              <a:avLst/>
            </a:prstGeom>
            <a:solidFill>
              <a:schemeClr val="bg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62C95EE-70A6-4E2A-B823-117874FFE2C9}"/>
                </a:ext>
              </a:extLst>
            </p:cNvPr>
            <p:cNvPicPr>
              <a:picLocks noChangeAspect="1"/>
            </p:cNvPicPr>
            <p:nvPr/>
          </p:nvPicPr>
          <p:blipFill rotWithShape="1">
            <a:blip r:embed="rId4"/>
            <a:srcRect l="31226" t="10500" r="16424" b="15352"/>
            <a:stretch/>
          </p:blipFill>
          <p:spPr>
            <a:xfrm>
              <a:off x="5404849" y="-2857077"/>
              <a:ext cx="3251381" cy="3070219"/>
            </a:xfrm>
            <a:prstGeom prst="ellipse">
              <a:avLst/>
            </a:prstGeom>
            <a:ln w="76200">
              <a:solidFill>
                <a:schemeClr val="bg1"/>
              </a:solidFill>
            </a:ln>
          </p:spPr>
        </p:pic>
      </p:grpSp>
      <p:sp>
        <p:nvSpPr>
          <p:cNvPr id="11" name="Google Shape;200;p15">
            <a:extLst>
              <a:ext uri="{FF2B5EF4-FFF2-40B4-BE49-F238E27FC236}">
                <a16:creationId xmlns:a16="http://schemas.microsoft.com/office/drawing/2014/main" id="{B7DA3A8D-3850-4B4C-ACB8-A80FEF43542F}"/>
              </a:ext>
            </a:extLst>
          </p:cNvPr>
          <p:cNvSpPr txBox="1">
            <a:spLocks/>
          </p:cNvSpPr>
          <p:nvPr/>
        </p:nvSpPr>
        <p:spPr>
          <a:xfrm>
            <a:off x="4097546" y="2284020"/>
            <a:ext cx="7877457" cy="3826098"/>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Quick Profile</a:t>
            </a:r>
          </a:p>
          <a:p>
            <a:pPr>
              <a:lnSpc>
                <a:spcPct val="120000"/>
              </a:lnSpc>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Certified Azure AI Engineer</a:t>
            </a:r>
          </a:p>
          <a:p>
            <a:pPr>
              <a:lnSpc>
                <a:spcPct val="120000"/>
              </a:lnSpc>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Using Python since 2015</a:t>
            </a:r>
          </a:p>
          <a:p>
            <a:pPr>
              <a:lnSpc>
                <a:spcPct val="120000"/>
              </a:lnSpc>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Mainly developing on </a:t>
            </a:r>
            <a:r>
              <a:rPr kumimoji="0" lang="en-ID" sz="14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PySpark</a:t>
            </a: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and backend API engine</a:t>
            </a:r>
          </a:p>
          <a:p>
            <a:pPr>
              <a:lnSpc>
                <a:spcPct val="120000"/>
              </a:lnSpc>
              <a:defRPr/>
            </a:pPr>
            <a:endParaRPr lang="en-ID" sz="14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20000"/>
              </a:lnSpc>
              <a:buNone/>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Past Projects</a:t>
            </a:r>
          </a:p>
          <a:p>
            <a:pPr>
              <a:lnSpc>
                <a:spcPct val="120000"/>
              </a:lnSpc>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integration for merchant venues – FMCG Manufacture</a:t>
            </a:r>
          </a:p>
          <a:p>
            <a:pPr>
              <a:lnSpc>
                <a:spcPct val="120000"/>
              </a:lnSpc>
              <a:defRPr/>
            </a:pPr>
            <a:r>
              <a:rPr lang="en-ID" sz="1400" dirty="0">
                <a:solidFill>
                  <a:prstClr val="white"/>
                </a:solidFill>
                <a:latin typeface="Open Sans" panose="020B0606030504020204" pitchFamily="34" charset="0"/>
                <a:ea typeface="Open Sans" panose="020B0606030504020204" pitchFamily="34" charset="0"/>
                <a:cs typeface="Open Sans" panose="020B0606030504020204" pitchFamily="34" charset="0"/>
              </a:rPr>
              <a:t>Consumer profiling – Ad Exchange</a:t>
            </a:r>
          </a:p>
          <a:p>
            <a:pPr>
              <a:lnSpc>
                <a:spcPct val="120000"/>
              </a:lnSpc>
              <a:defRPr/>
            </a:pPr>
            <a:r>
              <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Big data analytics – Banking &amp; Airlines</a:t>
            </a:r>
          </a:p>
          <a:p>
            <a:pPr>
              <a:lnSpc>
                <a:spcPct val="120000"/>
              </a:lnSpc>
              <a:defRPr/>
            </a:pPr>
            <a:endParaRPr kumimoji="0" lang="en-ID"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itle 1">
            <a:extLst>
              <a:ext uri="{FF2B5EF4-FFF2-40B4-BE49-F238E27FC236}">
                <a16:creationId xmlns:a16="http://schemas.microsoft.com/office/drawing/2014/main" id="{C7ED6C5E-CCC3-4629-B173-EF9CC08C219B}"/>
              </a:ext>
            </a:extLst>
          </p:cNvPr>
          <p:cNvSpPr>
            <a:spLocks noGrp="1"/>
          </p:cNvSpPr>
          <p:nvPr>
            <p:ph type="title"/>
          </p:nvPr>
        </p:nvSpPr>
        <p:spPr>
          <a:xfrm>
            <a:off x="9152626" y="159220"/>
            <a:ext cx="2822378" cy="1325563"/>
          </a:xfrm>
        </p:spPr>
        <p:txBody>
          <a:bodyPr/>
          <a:lstStyle/>
          <a:p>
            <a:pPr algn="r"/>
            <a:r>
              <a:rPr lang="en-US" dirty="0">
                <a:solidFill>
                  <a:schemeClr val="bg1"/>
                </a:solidFill>
                <a:latin typeface="Montserrat SemiBold" panose="00000700000000000000" pitchFamily="2" charset="0"/>
              </a:rPr>
              <a:t>About </a:t>
            </a:r>
            <a:r>
              <a:rPr lang="en-US" dirty="0">
                <a:solidFill>
                  <a:schemeClr val="bg2">
                    <a:lumMod val="90000"/>
                  </a:schemeClr>
                </a:solidFill>
                <a:latin typeface="Montserrat SemiBold" panose="00000700000000000000" pitchFamily="2" charset="0"/>
              </a:rPr>
              <a:t>Me</a:t>
            </a:r>
            <a:endParaRPr lang="en-ID" dirty="0">
              <a:solidFill>
                <a:schemeClr val="bg2">
                  <a:lumMod val="90000"/>
                </a:schemeClr>
              </a:solidFill>
              <a:latin typeface="Montserrat SemiBold" panose="00000700000000000000" pitchFamily="2" charset="0"/>
            </a:endParaRPr>
          </a:p>
        </p:txBody>
      </p:sp>
      <p:pic>
        <p:nvPicPr>
          <p:cNvPr id="6" name="Picture 5" descr="A person wearing glasses&#10;&#10;Description automatically generated with low confidence">
            <a:extLst>
              <a:ext uri="{FF2B5EF4-FFF2-40B4-BE49-F238E27FC236}">
                <a16:creationId xmlns:a16="http://schemas.microsoft.com/office/drawing/2014/main" id="{5F1D8966-BC1C-43DA-9671-487B0B63F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913" y="1113163"/>
            <a:ext cx="2341715" cy="23417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A406ACC5-BE28-4D52-A517-F75C36BF458A}"/>
              </a:ext>
            </a:extLst>
          </p:cNvPr>
          <p:cNvSpPr txBox="1"/>
          <p:nvPr/>
        </p:nvSpPr>
        <p:spPr>
          <a:xfrm>
            <a:off x="788409" y="3809751"/>
            <a:ext cx="2096219" cy="369332"/>
          </a:xfrm>
          <a:prstGeom prst="rect">
            <a:avLst/>
          </a:prstGeom>
          <a:noFill/>
        </p:spPr>
        <p:txBody>
          <a:bodyPr wrap="square" rtlCol="0">
            <a:spAutoFit/>
          </a:bodyPr>
          <a:lstStyle/>
          <a:p>
            <a:r>
              <a:rPr lang="en-US" dirty="0">
                <a:solidFill>
                  <a:schemeClr val="bg2"/>
                </a:solidFill>
              </a:rPr>
              <a:t>yanuar@xquisite.ai</a:t>
            </a:r>
            <a:endParaRPr lang="en-ID" dirty="0">
              <a:solidFill>
                <a:schemeClr val="bg2"/>
              </a:solidFill>
            </a:endParaRPr>
          </a:p>
        </p:txBody>
      </p:sp>
    </p:spTree>
    <p:extLst>
      <p:ext uri="{BB962C8B-B14F-4D97-AF65-F5344CB8AC3E}">
        <p14:creationId xmlns:p14="http://schemas.microsoft.com/office/powerpoint/2010/main" val="205021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E8DBF139-B999-4622-AFAC-33C28EC20D6F}"/>
              </a:ext>
            </a:extLst>
          </p:cNvPr>
          <p:cNvPicPr>
            <a:picLocks noChangeAspect="1"/>
          </p:cNvPicPr>
          <p:nvPr/>
        </p:nvPicPr>
        <p:blipFill>
          <a:blip r:embed="rId3"/>
          <a:stretch>
            <a:fillRect/>
          </a:stretch>
        </p:blipFill>
        <p:spPr>
          <a:xfrm>
            <a:off x="587884" y="1959224"/>
            <a:ext cx="11052732" cy="2965157"/>
          </a:xfrm>
          <a:prstGeom prst="rect">
            <a:avLst/>
          </a:prstGeom>
        </p:spPr>
      </p:pic>
    </p:spTree>
    <p:extLst>
      <p:ext uri="{BB962C8B-B14F-4D97-AF65-F5344CB8AC3E}">
        <p14:creationId xmlns:p14="http://schemas.microsoft.com/office/powerpoint/2010/main" val="14191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4CFD7B02-F288-4A5F-B1D8-E6DA59821737}"/>
              </a:ext>
            </a:extLst>
          </p:cNvPr>
          <p:cNvPicPr>
            <a:picLocks noChangeAspect="1"/>
          </p:cNvPicPr>
          <p:nvPr/>
        </p:nvPicPr>
        <p:blipFill rotWithShape="1">
          <a:blip r:embed="rId3"/>
          <a:srcRect b="2769"/>
          <a:stretch/>
        </p:blipFill>
        <p:spPr>
          <a:xfrm>
            <a:off x="587884" y="1957531"/>
            <a:ext cx="10420349" cy="4184662"/>
          </a:xfrm>
          <a:prstGeom prst="rect">
            <a:avLst/>
          </a:prstGeom>
        </p:spPr>
      </p:pic>
    </p:spTree>
    <p:extLst>
      <p:ext uri="{BB962C8B-B14F-4D97-AF65-F5344CB8AC3E}">
        <p14:creationId xmlns:p14="http://schemas.microsoft.com/office/powerpoint/2010/main" val="95884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81A13F37-9116-4D16-9430-F5C2059C312B}"/>
              </a:ext>
            </a:extLst>
          </p:cNvPr>
          <p:cNvPicPr>
            <a:picLocks noChangeAspect="1"/>
          </p:cNvPicPr>
          <p:nvPr/>
        </p:nvPicPr>
        <p:blipFill rotWithShape="1">
          <a:blip r:embed="rId3"/>
          <a:srcRect b="4919"/>
          <a:stretch/>
        </p:blipFill>
        <p:spPr>
          <a:xfrm>
            <a:off x="587884" y="1957530"/>
            <a:ext cx="9735909" cy="4184662"/>
          </a:xfrm>
          <a:prstGeom prst="rect">
            <a:avLst/>
          </a:prstGeom>
        </p:spPr>
      </p:pic>
      <p:sp>
        <p:nvSpPr>
          <p:cNvPr id="8" name="Rectangle 7">
            <a:extLst>
              <a:ext uri="{FF2B5EF4-FFF2-40B4-BE49-F238E27FC236}">
                <a16:creationId xmlns:a16="http://schemas.microsoft.com/office/drawing/2014/main" id="{4AFA1F69-5BB1-4592-955D-FC6C20F0E812}"/>
              </a:ext>
            </a:extLst>
          </p:cNvPr>
          <p:cNvSpPr/>
          <p:nvPr/>
        </p:nvSpPr>
        <p:spPr>
          <a:xfrm>
            <a:off x="3286664" y="2941608"/>
            <a:ext cx="258793" cy="3019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80548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stretch>
            <a:fillRect/>
          </a:stretch>
        </p:blipFill>
        <p:spPr>
          <a:xfrm>
            <a:off x="587884" y="1957530"/>
            <a:ext cx="11052732" cy="3565956"/>
          </a:xfrm>
          <a:prstGeom prst="rect">
            <a:avLst/>
          </a:prstGeom>
        </p:spPr>
      </p:pic>
    </p:spTree>
    <p:extLst>
      <p:ext uri="{BB962C8B-B14F-4D97-AF65-F5344CB8AC3E}">
        <p14:creationId xmlns:p14="http://schemas.microsoft.com/office/powerpoint/2010/main" val="4089362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11052732" cy="3528205"/>
          </a:xfrm>
          <a:prstGeom prst="rect">
            <a:avLst/>
          </a:prstGeom>
        </p:spPr>
      </p:pic>
    </p:spTree>
    <p:extLst>
      <p:ext uri="{BB962C8B-B14F-4D97-AF65-F5344CB8AC3E}">
        <p14:creationId xmlns:p14="http://schemas.microsoft.com/office/powerpoint/2010/main" val="127066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3" y="1957530"/>
            <a:ext cx="11052733" cy="3655439"/>
          </a:xfrm>
          <a:prstGeom prst="rect">
            <a:avLst/>
          </a:prstGeom>
        </p:spPr>
      </p:pic>
    </p:spTree>
    <p:extLst>
      <p:ext uri="{BB962C8B-B14F-4D97-AF65-F5344CB8AC3E}">
        <p14:creationId xmlns:p14="http://schemas.microsoft.com/office/powerpoint/2010/main" val="83674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11052733" cy="3597351"/>
          </a:xfrm>
          <a:prstGeom prst="rect">
            <a:avLst/>
          </a:prstGeom>
        </p:spPr>
      </p:pic>
    </p:spTree>
    <p:extLst>
      <p:ext uri="{BB962C8B-B14F-4D97-AF65-F5344CB8AC3E}">
        <p14:creationId xmlns:p14="http://schemas.microsoft.com/office/powerpoint/2010/main" val="3460044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11052733" cy="3551738"/>
          </a:xfrm>
          <a:prstGeom prst="rect">
            <a:avLst/>
          </a:prstGeom>
        </p:spPr>
      </p:pic>
    </p:spTree>
    <p:extLst>
      <p:ext uri="{BB962C8B-B14F-4D97-AF65-F5344CB8AC3E}">
        <p14:creationId xmlns:p14="http://schemas.microsoft.com/office/powerpoint/2010/main" val="395240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11052732" cy="3566233"/>
          </a:xfrm>
          <a:prstGeom prst="rect">
            <a:avLst/>
          </a:prstGeom>
        </p:spPr>
      </p:pic>
    </p:spTree>
    <p:extLst>
      <p:ext uri="{BB962C8B-B14F-4D97-AF65-F5344CB8AC3E}">
        <p14:creationId xmlns:p14="http://schemas.microsoft.com/office/powerpoint/2010/main" val="3481945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Creating Azure Functions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EE7404D-4383-4E64-A5AC-35C89B2D4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11054001" cy="3830795"/>
          </a:xfrm>
          <a:prstGeom prst="rect">
            <a:avLst/>
          </a:prstGeom>
        </p:spPr>
      </p:pic>
    </p:spTree>
    <p:extLst>
      <p:ext uri="{BB962C8B-B14F-4D97-AF65-F5344CB8AC3E}">
        <p14:creationId xmlns:p14="http://schemas.microsoft.com/office/powerpoint/2010/main" val="405528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rot="18299361">
            <a:off x="2083934" y="1174027"/>
            <a:ext cx="11969318" cy="5460752"/>
          </a:xfrm>
          <a:prstGeom prst="rect">
            <a:avLst/>
          </a:prstGeom>
          <a:solidFill>
            <a:srgbClr val="F15A24">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623888" y="558817"/>
            <a:ext cx="4182566" cy="1325563"/>
          </a:xfrm>
        </p:spPr>
        <p:txBody>
          <a:bodyPr/>
          <a:lstStyle/>
          <a:p>
            <a:r>
              <a:rPr lang="en-US">
                <a:latin typeface="Montserrat SemiBold" panose="00000700000000000000" pitchFamily="2" charset="0"/>
              </a:rPr>
              <a:t>Company</a:t>
            </a:r>
            <a:br>
              <a:rPr lang="en-US">
                <a:solidFill>
                  <a:srgbClr val="F15A24"/>
                </a:solidFill>
                <a:latin typeface="Montserrat SemiBold" panose="00000700000000000000" pitchFamily="2" charset="0"/>
              </a:rPr>
            </a:br>
            <a:r>
              <a:rPr lang="en-US">
                <a:solidFill>
                  <a:srgbClr val="F15A24"/>
                </a:solidFill>
                <a:latin typeface="Montserrat SemiBold" panose="00000700000000000000" pitchFamily="2" charset="0"/>
              </a:rPr>
              <a:t>History</a:t>
            </a:r>
            <a:endParaRPr lang="en-ID">
              <a:solidFill>
                <a:srgbClr val="F15A24"/>
              </a:solidFill>
              <a:latin typeface="Montserrat SemiBold" panose="00000700000000000000" pitchFamily="2" charset="0"/>
            </a:endParaRPr>
          </a:p>
        </p:txBody>
      </p:sp>
      <p:sp>
        <p:nvSpPr>
          <p:cNvPr id="6" name="TextBox 5">
            <a:extLst>
              <a:ext uri="{FF2B5EF4-FFF2-40B4-BE49-F238E27FC236}">
                <a16:creationId xmlns:a16="http://schemas.microsoft.com/office/drawing/2014/main" id="{6D6565E9-7F35-44C8-A7A0-365765CA8471}"/>
              </a:ext>
            </a:extLst>
          </p:cNvPr>
          <p:cNvSpPr txBox="1"/>
          <p:nvPr/>
        </p:nvSpPr>
        <p:spPr>
          <a:xfrm>
            <a:off x="8519621" y="885487"/>
            <a:ext cx="3011999" cy="110799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Focusing on Data and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Rebranding into </a:t>
            </a:r>
            <a:r>
              <a:rPr kumimoji="0" lang="en-US" sz="1200" b="0" i="0" u="none" strike="noStrike" kern="1200" cap="none" spc="0" normalizeH="0" baseline="0" noProof="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Xquisite</a:t>
            </a: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AI and fully focused on Data, Machine Learning, and Artificial Intelligence</a:t>
            </a:r>
          </a:p>
        </p:txBody>
      </p:sp>
      <p:sp>
        <p:nvSpPr>
          <p:cNvPr id="7" name="TextBox 6">
            <a:extLst>
              <a:ext uri="{FF2B5EF4-FFF2-40B4-BE49-F238E27FC236}">
                <a16:creationId xmlns:a16="http://schemas.microsoft.com/office/drawing/2014/main" id="{CD9734CC-379B-4B9D-B147-651753CE6EA3}"/>
              </a:ext>
            </a:extLst>
          </p:cNvPr>
          <p:cNvSpPr txBox="1"/>
          <p:nvPr/>
        </p:nvSpPr>
        <p:spPr>
          <a:xfrm>
            <a:off x="7662280" y="2372659"/>
            <a:ext cx="3114239" cy="110799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Production Grade Enterprise 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First project in delivering Machine Learning implementation in nation-wide production environment </a:t>
            </a:r>
            <a:endParaRPr kumimoji="0" lang="en-ID"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17AD2280-24ED-4240-8C3A-BC75EE068E9A}"/>
              </a:ext>
            </a:extLst>
          </p:cNvPr>
          <p:cNvSpPr txBox="1"/>
          <p:nvPr/>
        </p:nvSpPr>
        <p:spPr>
          <a:xfrm>
            <a:off x="6693754" y="3789040"/>
            <a:ext cx="2880320" cy="110799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Big Data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Partnered with Big Data principals to deliver end-to-end big data and analytics use case implementations</a:t>
            </a:r>
          </a:p>
        </p:txBody>
      </p:sp>
      <p:sp>
        <p:nvSpPr>
          <p:cNvPr id="9" name="TextBox 8">
            <a:extLst>
              <a:ext uri="{FF2B5EF4-FFF2-40B4-BE49-F238E27FC236}">
                <a16:creationId xmlns:a16="http://schemas.microsoft.com/office/drawing/2014/main" id="{AB52B0F7-6E57-407F-BCA9-F32FBC597E4D}"/>
              </a:ext>
            </a:extLst>
          </p:cNvPr>
          <p:cNvSpPr txBox="1"/>
          <p:nvPr/>
        </p:nvSpPr>
        <p:spPr>
          <a:xfrm>
            <a:off x="5590593" y="5149937"/>
            <a:ext cx="2952328" cy="1477328"/>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Inception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Our company was founded with </a:t>
            </a:r>
            <a:r>
              <a:rPr kumimoji="0" lang="en-US" sz="1200" b="1" i="0" u="none" strike="noStrike" kern="1200" cap="none" spc="0" normalizeH="0" baseline="0" noProof="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Xquisite</a:t>
            </a:r>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Informatics </a:t>
            </a: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as the brand identity focusing on big data and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55387E31-FD57-4B82-B077-4C35D33F260A}"/>
              </a:ext>
            </a:extLst>
          </p:cNvPr>
          <p:cNvSpPr/>
          <p:nvPr/>
        </p:nvSpPr>
        <p:spPr>
          <a:xfrm rot="18299361" flipV="1">
            <a:off x="4281849" y="3236982"/>
            <a:ext cx="520775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A6B7D0D-5D25-44F4-82AB-9A3B6A0B6CDD}"/>
              </a:ext>
            </a:extLst>
          </p:cNvPr>
          <p:cNvSpPr/>
          <p:nvPr/>
        </p:nvSpPr>
        <p:spPr>
          <a:xfrm>
            <a:off x="5251828" y="5223111"/>
            <a:ext cx="294122" cy="294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11B3271A-BEE7-4712-9023-50B8C46069B7}"/>
              </a:ext>
            </a:extLst>
          </p:cNvPr>
          <p:cNvSpPr/>
          <p:nvPr/>
        </p:nvSpPr>
        <p:spPr>
          <a:xfrm>
            <a:off x="6216167" y="3849874"/>
            <a:ext cx="294122" cy="294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A55D37A-A5CD-44EF-84C7-AA671064B09F}"/>
              </a:ext>
            </a:extLst>
          </p:cNvPr>
          <p:cNvSpPr/>
          <p:nvPr/>
        </p:nvSpPr>
        <p:spPr>
          <a:xfrm>
            <a:off x="7216271" y="2439048"/>
            <a:ext cx="294122" cy="294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7F2885C-E318-4052-8593-8538AB9E688C}"/>
              </a:ext>
            </a:extLst>
          </p:cNvPr>
          <p:cNvSpPr/>
          <p:nvPr/>
        </p:nvSpPr>
        <p:spPr>
          <a:xfrm>
            <a:off x="8225499" y="995804"/>
            <a:ext cx="294122" cy="294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Logo&#10;&#10;Description automatically generated">
            <a:extLst>
              <a:ext uri="{FF2B5EF4-FFF2-40B4-BE49-F238E27FC236}">
                <a16:creationId xmlns:a16="http://schemas.microsoft.com/office/drawing/2014/main" id="{A1D96637-5114-4E40-9306-8A0B922D1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249" y="5301208"/>
            <a:ext cx="930451" cy="329535"/>
          </a:xfrm>
          <a:prstGeom prst="rect">
            <a:avLst/>
          </a:prstGeom>
        </p:spPr>
      </p:pic>
      <p:sp>
        <p:nvSpPr>
          <p:cNvPr id="17" name="TextBox 16">
            <a:extLst>
              <a:ext uri="{FF2B5EF4-FFF2-40B4-BE49-F238E27FC236}">
                <a16:creationId xmlns:a16="http://schemas.microsoft.com/office/drawing/2014/main" id="{A97A4914-19ED-4B8B-AA9D-CE8D8668BB49}"/>
              </a:ext>
            </a:extLst>
          </p:cNvPr>
          <p:cNvSpPr txBox="1"/>
          <p:nvPr/>
        </p:nvSpPr>
        <p:spPr>
          <a:xfrm rot="18215157">
            <a:off x="4541555" y="4629837"/>
            <a:ext cx="998687" cy="60702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2016</a:t>
            </a:r>
            <a:endParaRPr kumimoji="0" lang="en-US" sz="12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8" name="TextBox 17">
            <a:extLst>
              <a:ext uri="{FF2B5EF4-FFF2-40B4-BE49-F238E27FC236}">
                <a16:creationId xmlns:a16="http://schemas.microsoft.com/office/drawing/2014/main" id="{97EF2853-60B9-440D-B2FB-F8B8C268AD7B}"/>
              </a:ext>
            </a:extLst>
          </p:cNvPr>
          <p:cNvSpPr txBox="1"/>
          <p:nvPr/>
        </p:nvSpPr>
        <p:spPr>
          <a:xfrm rot="18215157">
            <a:off x="5457367" y="3249867"/>
            <a:ext cx="998687" cy="60702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2017</a:t>
            </a:r>
            <a:endParaRPr kumimoji="0" lang="en-US" sz="12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TextBox 18">
            <a:extLst>
              <a:ext uri="{FF2B5EF4-FFF2-40B4-BE49-F238E27FC236}">
                <a16:creationId xmlns:a16="http://schemas.microsoft.com/office/drawing/2014/main" id="{05DA66CC-11B3-47D5-B7CC-AB27FC2B6DC9}"/>
              </a:ext>
            </a:extLst>
          </p:cNvPr>
          <p:cNvSpPr txBox="1"/>
          <p:nvPr/>
        </p:nvSpPr>
        <p:spPr>
          <a:xfrm rot="18215157">
            <a:off x="6455304" y="1890036"/>
            <a:ext cx="998687" cy="60702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2019</a:t>
            </a:r>
            <a:endParaRPr kumimoji="0" lang="en-US" sz="12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TextBox 19">
            <a:extLst>
              <a:ext uri="{FF2B5EF4-FFF2-40B4-BE49-F238E27FC236}">
                <a16:creationId xmlns:a16="http://schemas.microsoft.com/office/drawing/2014/main" id="{96B02EE0-4B3F-4C96-B6AE-AD860F0CF4A5}"/>
              </a:ext>
            </a:extLst>
          </p:cNvPr>
          <p:cNvSpPr txBox="1"/>
          <p:nvPr/>
        </p:nvSpPr>
        <p:spPr>
          <a:xfrm rot="18215157">
            <a:off x="7495897" y="395047"/>
            <a:ext cx="998687" cy="607026"/>
          </a:xfrm>
          <a:prstGeom prst="rect">
            <a:avLst/>
          </a:prstGeom>
          <a:noFill/>
        </p:spPr>
        <p:txBody>
          <a:bodyPr wrap="square" rtlCol="0">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2021</a:t>
            </a:r>
            <a:endParaRPr kumimoji="0" lang="en-US" sz="1200" b="1"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9" name="Picture 28" descr="Logo&#10;&#10;Description automatically generated">
            <a:extLst>
              <a:ext uri="{FF2B5EF4-FFF2-40B4-BE49-F238E27FC236}">
                <a16:creationId xmlns:a16="http://schemas.microsoft.com/office/drawing/2014/main" id="{098698C0-EE06-4A47-91D7-8C34D6423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472" y="958415"/>
            <a:ext cx="1754565" cy="526369"/>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299E54EB-BE3F-44AE-AD0B-1E561337455B}"/>
              </a:ext>
            </a:extLst>
          </p:cNvPr>
          <p:cNvPicPr>
            <a:picLocks noChangeAspect="1"/>
          </p:cNvPicPr>
          <p:nvPr/>
        </p:nvPicPr>
        <p:blipFill rotWithShape="1">
          <a:blip r:embed="rId4">
            <a:extLst>
              <a:ext uri="{28A0092B-C50C-407E-A947-70E740481C1C}">
                <a14:useLocalDpi xmlns:a14="http://schemas.microsoft.com/office/drawing/2010/main" val="0"/>
              </a:ext>
            </a:extLst>
          </a:blip>
          <a:srcRect l="-1" r="368"/>
          <a:stretch/>
        </p:blipFill>
        <p:spPr>
          <a:xfrm>
            <a:off x="552538" y="6093296"/>
            <a:ext cx="2159086" cy="650114"/>
          </a:xfrm>
          <a:prstGeom prst="rect">
            <a:avLst/>
          </a:prstGeom>
        </p:spPr>
      </p:pic>
      <p:sp>
        <p:nvSpPr>
          <p:cNvPr id="21" name="TextBox 20">
            <a:extLst>
              <a:ext uri="{FF2B5EF4-FFF2-40B4-BE49-F238E27FC236}">
                <a16:creationId xmlns:a16="http://schemas.microsoft.com/office/drawing/2014/main" id="{1BDD062A-8053-4554-A576-B4F609394BBE}"/>
              </a:ext>
            </a:extLst>
          </p:cNvPr>
          <p:cNvSpPr txBox="1"/>
          <p:nvPr/>
        </p:nvSpPr>
        <p:spPr>
          <a:xfrm>
            <a:off x="623888" y="96887"/>
            <a:ext cx="24493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take you closer to AI</a:t>
            </a:r>
            <a:endParaRPr kumimoji="0" lang="en-ID" sz="14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3998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Project structure</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3616AA6D-1917-4D01-9AE4-CF6643D7E636}"/>
              </a:ext>
            </a:extLst>
          </p:cNvPr>
          <p:cNvSpPr txBox="1"/>
          <p:nvPr/>
        </p:nvSpPr>
        <p:spPr>
          <a:xfrm>
            <a:off x="587884" y="1957530"/>
            <a:ext cx="11052732" cy="2585323"/>
          </a:xfrm>
          <a:prstGeom prst="rect">
            <a:avLst/>
          </a:prstGeom>
          <a:noFill/>
        </p:spPr>
        <p:txBody>
          <a:bodyPr wrap="square" rtlCol="0">
            <a:spAutoFit/>
          </a:bodyPr>
          <a:lstStyle/>
          <a:p>
            <a:r>
              <a:rPr lang="en-US" dirty="0"/>
              <a:t>SAMPLE: root directory</a:t>
            </a:r>
          </a:p>
          <a:p>
            <a:r>
              <a:rPr lang="en-US" dirty="0"/>
              <a:t>- requirements.txt : List of packages used on project to be installed when we deploy Azure Functions</a:t>
            </a:r>
          </a:p>
          <a:p>
            <a:r>
              <a:rPr lang="en-US" dirty="0"/>
              <a:t>- </a:t>
            </a:r>
            <a:r>
              <a:rPr lang="en-US" dirty="0" err="1"/>
              <a:t>test.http</a:t>
            </a:r>
            <a:r>
              <a:rPr lang="en-US" dirty="0"/>
              <a:t> : REST Client notebook to test our </a:t>
            </a:r>
            <a:r>
              <a:rPr lang="en-US" dirty="0" err="1"/>
              <a:t>GraphQL</a:t>
            </a:r>
            <a:endParaRPr lang="en-US" dirty="0"/>
          </a:p>
          <a:p>
            <a:r>
              <a:rPr lang="en-US" dirty="0"/>
              <a:t>- </a:t>
            </a:r>
            <a:r>
              <a:rPr lang="en-US" dirty="0" err="1"/>
              <a:t>SampleGraphQL</a:t>
            </a:r>
            <a:r>
              <a:rPr lang="en-US" dirty="0"/>
              <a:t> : P</a:t>
            </a:r>
            <a:r>
              <a:rPr lang="en-US" dirty="0">
                <a:sym typeface="Wingdings" panose="05000000000000000000" pitchFamily="2" charset="2"/>
              </a:rPr>
              <a:t>ackage root also acted as our package name</a:t>
            </a:r>
          </a:p>
          <a:p>
            <a:r>
              <a:rPr lang="en-US" dirty="0">
                <a:sym typeface="Wingdings" panose="05000000000000000000" pitchFamily="2" charset="2"/>
              </a:rPr>
              <a:t>  - __init__.py : Init file for the project</a:t>
            </a:r>
          </a:p>
          <a:p>
            <a:r>
              <a:rPr lang="en-US" dirty="0">
                <a:sym typeface="Wingdings" panose="05000000000000000000" pitchFamily="2" charset="2"/>
              </a:rPr>
              <a:t>  - controllers</a:t>
            </a:r>
          </a:p>
          <a:p>
            <a:r>
              <a:rPr lang="en-US" dirty="0">
                <a:sym typeface="Wingdings" panose="05000000000000000000" pitchFamily="2" charset="2"/>
              </a:rPr>
              <a:t>    - graphql.py : Controller for </a:t>
            </a:r>
            <a:r>
              <a:rPr lang="en-US" dirty="0" err="1">
                <a:sym typeface="Wingdings" panose="05000000000000000000" pitchFamily="2" charset="2"/>
              </a:rPr>
              <a:t>GraphQL</a:t>
            </a:r>
            <a:endParaRPr lang="en-US" dirty="0">
              <a:sym typeface="Wingdings" panose="05000000000000000000" pitchFamily="2" charset="2"/>
            </a:endParaRPr>
          </a:p>
          <a:p>
            <a:r>
              <a:rPr lang="en-US" dirty="0">
                <a:sym typeface="Wingdings" panose="05000000000000000000" pitchFamily="2" charset="2"/>
              </a:rPr>
              <a:t>  - models</a:t>
            </a:r>
          </a:p>
          <a:p>
            <a:r>
              <a:rPr lang="en-US" dirty="0">
                <a:sym typeface="Wingdings" panose="05000000000000000000" pitchFamily="2" charset="2"/>
              </a:rPr>
              <a:t>    - memo.py : Model for database (using </a:t>
            </a:r>
            <a:r>
              <a:rPr lang="en-US" dirty="0" err="1">
                <a:sym typeface="Wingdings" panose="05000000000000000000" pitchFamily="2" charset="2"/>
              </a:rPr>
              <a:t>CosmosDB</a:t>
            </a:r>
            <a:r>
              <a:rPr lang="en-US" dirty="0">
                <a:sym typeface="Wingdings" panose="05000000000000000000" pitchFamily="2" charset="2"/>
              </a:rPr>
              <a:t>)</a:t>
            </a:r>
            <a:endParaRPr lang="en-ID" dirty="0"/>
          </a:p>
        </p:txBody>
      </p:sp>
    </p:spTree>
    <p:extLst>
      <p:ext uri="{BB962C8B-B14F-4D97-AF65-F5344CB8AC3E}">
        <p14:creationId xmlns:p14="http://schemas.microsoft.com/office/powerpoint/2010/main" val="104170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requirements.txt</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3616AA6D-1917-4D01-9AE4-CF6643D7E636}"/>
              </a:ext>
            </a:extLst>
          </p:cNvPr>
          <p:cNvSpPr txBox="1"/>
          <p:nvPr/>
        </p:nvSpPr>
        <p:spPr>
          <a:xfrm>
            <a:off x="587884" y="1957530"/>
            <a:ext cx="11052732" cy="2308324"/>
          </a:xfrm>
          <a:prstGeom prst="rect">
            <a:avLst/>
          </a:prstGeom>
          <a:noFill/>
        </p:spPr>
        <p:txBody>
          <a:bodyPr wrap="square" rtlCol="0">
            <a:spAutoFit/>
          </a:bodyPr>
          <a:lstStyle/>
          <a:p>
            <a:r>
              <a:rPr lang="en-GB" b="0" i="1" dirty="0">
                <a:solidFill>
                  <a:srgbClr val="AAAAAA"/>
                </a:solidFill>
                <a:effectLst/>
                <a:latin typeface="Consolas" panose="020B0609020204030204" pitchFamily="49" charset="0"/>
              </a:rPr>
              <a:t># DO NOT include azure-functions-worker in this file</a:t>
            </a:r>
            <a:endParaRPr lang="en-GB" b="0" dirty="0">
              <a:solidFill>
                <a:srgbClr val="333333"/>
              </a:solidFill>
              <a:effectLst/>
              <a:latin typeface="Consolas" panose="020B0609020204030204" pitchFamily="49" charset="0"/>
            </a:endParaRPr>
          </a:p>
          <a:p>
            <a:r>
              <a:rPr lang="en-GB" b="0" i="1" dirty="0">
                <a:solidFill>
                  <a:srgbClr val="AAAAAA"/>
                </a:solidFill>
                <a:effectLst/>
                <a:latin typeface="Consolas" panose="020B0609020204030204" pitchFamily="49" charset="0"/>
              </a:rPr>
              <a:t># The Python Worker is managed by Azure Functions platform</a:t>
            </a:r>
            <a:endParaRPr lang="en-GB" b="0" dirty="0">
              <a:solidFill>
                <a:srgbClr val="333333"/>
              </a:solidFill>
              <a:effectLst/>
              <a:latin typeface="Consolas" panose="020B0609020204030204" pitchFamily="49" charset="0"/>
            </a:endParaRPr>
          </a:p>
          <a:p>
            <a:r>
              <a:rPr lang="en-GB" b="0" i="1" dirty="0">
                <a:solidFill>
                  <a:srgbClr val="AAAAAA"/>
                </a:solidFill>
                <a:effectLst/>
                <a:latin typeface="Consolas" panose="020B0609020204030204" pitchFamily="49" charset="0"/>
              </a:rPr>
              <a:t># Manually managing azure-functions-worker may cause unexpected issues</a:t>
            </a:r>
            <a:endParaRPr lang="en-GB" b="0" dirty="0">
              <a:solidFill>
                <a:srgbClr val="333333"/>
              </a:solidFill>
              <a:effectLst/>
              <a:latin typeface="Consolas" panose="020B0609020204030204" pitchFamily="49" charset="0"/>
            </a:endParaRPr>
          </a:p>
          <a:p>
            <a:br>
              <a:rPr lang="en-GB" b="0" dirty="0">
                <a:solidFill>
                  <a:srgbClr val="333333"/>
                </a:solidFill>
                <a:effectLst/>
                <a:latin typeface="Consolas" panose="020B0609020204030204" pitchFamily="49" charset="0"/>
              </a:rPr>
            </a:br>
            <a:r>
              <a:rPr lang="en-GB" b="0" dirty="0">
                <a:solidFill>
                  <a:srgbClr val="333333"/>
                </a:solidFill>
                <a:effectLst/>
                <a:latin typeface="Consolas" panose="020B0609020204030204" pitchFamily="49" charset="0"/>
              </a:rPr>
              <a:t>azure-functions</a:t>
            </a:r>
          </a:p>
          <a:p>
            <a:r>
              <a:rPr lang="en-GB" b="0" dirty="0">
                <a:solidFill>
                  <a:srgbClr val="333333"/>
                </a:solidFill>
                <a:effectLst/>
                <a:latin typeface="Consolas" panose="020B0609020204030204" pitchFamily="49" charset="0"/>
              </a:rPr>
              <a:t>azure-cosmos</a:t>
            </a:r>
          </a:p>
          <a:p>
            <a:r>
              <a:rPr lang="en-GB" b="0" dirty="0">
                <a:solidFill>
                  <a:srgbClr val="333333"/>
                </a:solidFill>
                <a:effectLst/>
                <a:latin typeface="Consolas" panose="020B0609020204030204" pitchFamily="49" charset="0"/>
              </a:rPr>
              <a:t>graphene</a:t>
            </a:r>
            <a:r>
              <a:rPr lang="en-GB" b="0" dirty="0">
                <a:solidFill>
                  <a:srgbClr val="777777"/>
                </a:solidFill>
                <a:effectLst/>
                <a:latin typeface="Consolas" panose="020B0609020204030204" pitchFamily="49" charset="0"/>
              </a:rPr>
              <a:t>&gt;=</a:t>
            </a:r>
            <a:r>
              <a:rPr lang="en-GB" b="0" dirty="0">
                <a:solidFill>
                  <a:srgbClr val="9C5D27"/>
                </a:solidFill>
                <a:effectLst/>
                <a:latin typeface="Consolas" panose="020B0609020204030204" pitchFamily="49" charset="0"/>
              </a:rPr>
              <a:t>2.0</a:t>
            </a:r>
            <a:endParaRPr lang="en-GB" b="0" dirty="0">
              <a:solidFill>
                <a:srgbClr val="333333"/>
              </a:solidFill>
              <a:effectLst/>
              <a:latin typeface="Consolas" panose="020B0609020204030204" pitchFamily="49" charset="0"/>
            </a:endParaRPr>
          </a:p>
          <a:p>
            <a:endParaRPr lang="en-ID" dirty="0"/>
          </a:p>
        </p:txBody>
      </p:sp>
    </p:spTree>
    <p:extLst>
      <p:ext uri="{BB962C8B-B14F-4D97-AF65-F5344CB8AC3E}">
        <p14:creationId xmlns:p14="http://schemas.microsoft.com/office/powerpoint/2010/main" val="792157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__init__.py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3970318"/>
          </a:xfrm>
          <a:prstGeom prst="rect">
            <a:avLst/>
          </a:prstGeom>
          <a:noFill/>
          <a:ln>
            <a:solidFill>
              <a:schemeClr val="tx1"/>
            </a:solidFill>
          </a:ln>
        </p:spPr>
        <p:txBody>
          <a:bodyPr wrap="square" rtlCol="0">
            <a:spAutoFit/>
          </a:bodyPr>
          <a:lstStyle/>
          <a:p>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logging</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azure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functions</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func</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SampleGraphQL</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controllers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graphql</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GraphQL</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br>
              <a:rPr lang="en-ID" sz="1200" b="0" dirty="0">
                <a:solidFill>
                  <a:srgbClr val="333333"/>
                </a:solidFill>
                <a:effectLst/>
                <a:latin typeface="Consolas" panose="020B0609020204030204" pitchFamily="49" charset="0"/>
              </a:rPr>
            </a:b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main</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req</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func</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HttpRequest</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-&gt;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func</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HttpResponse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logging</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Python HTTP trigger function processed a request.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req</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params</a:t>
            </a:r>
            <a:r>
              <a:rPr lang="en-ID" sz="1200" b="0" dirty="0" err="1">
                <a:solidFill>
                  <a:srgbClr val="777777"/>
                </a:solidFill>
                <a:effectLst/>
                <a:latin typeface="Consolas" panose="020B0609020204030204" pitchFamily="49" charset="0"/>
              </a:rPr>
              <a:t>.</a:t>
            </a:r>
            <a:r>
              <a:rPr lang="en-ID" sz="1200" b="0" dirty="0" err="1">
                <a:solidFill>
                  <a:srgbClr val="333333"/>
                </a:solidFill>
                <a:effectLst/>
                <a:latin typeface="Consolas" panose="020B0609020204030204" pitchFamily="49" charset="0"/>
              </a:rPr>
              <a:t>get</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if</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not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req_body</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req</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get_json</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logging</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req_body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ValueError</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logging</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exception</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else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req_body</a:t>
            </a:r>
            <a:r>
              <a:rPr lang="en-ID" sz="1200" b="0" dirty="0" err="1">
                <a:solidFill>
                  <a:srgbClr val="777777"/>
                </a:solidFill>
                <a:effectLst/>
                <a:latin typeface="Consolas" panose="020B0609020204030204" pitchFamily="49" charset="0"/>
              </a:rPr>
              <a:t>.</a:t>
            </a:r>
            <a:r>
              <a:rPr lang="en-ID" sz="1200" b="0" dirty="0" err="1">
                <a:solidFill>
                  <a:srgbClr val="333333"/>
                </a:solidFill>
                <a:effectLst/>
                <a:latin typeface="Consolas" panose="020B0609020204030204" pitchFamily="49" charset="0"/>
              </a:rPr>
              <a:t>get</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endParaRPr lang="en-ID" sz="1200" b="0" dirty="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21D1E9-2993-4202-84B1-7B4A7C104F70}"/>
              </a:ext>
            </a:extLst>
          </p:cNvPr>
          <p:cNvSpPr txBox="1"/>
          <p:nvPr/>
        </p:nvSpPr>
        <p:spPr>
          <a:xfrm>
            <a:off x="6224515" y="1957530"/>
            <a:ext cx="5416101" cy="3416320"/>
          </a:xfrm>
          <a:prstGeom prst="rect">
            <a:avLst/>
          </a:prstGeom>
          <a:noFill/>
          <a:ln>
            <a:solidFill>
              <a:schemeClr val="tx1"/>
            </a:solidFill>
          </a:ln>
        </p:spPr>
        <p:txBody>
          <a:bodyPr wrap="square" rtlCol="0">
            <a:spAutoFit/>
          </a:bodyPr>
          <a:lstStyle/>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GraphQL</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logging</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exception</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func</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HttpResponse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Internal Server Error</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status_code</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500</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if</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func</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HttpResponse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f</a:t>
            </a:r>
            <a:r>
              <a:rPr lang="en-ID" sz="1200" b="0" dirty="0">
                <a:solidFill>
                  <a:srgbClr val="448C27"/>
                </a:solidFill>
                <a:effectLst/>
                <a:latin typeface="Consolas" panose="020B0609020204030204" pitchFamily="49" charset="0"/>
              </a:rPr>
              <a:t>"</a:t>
            </a:r>
            <a:r>
              <a:rPr lang="en-ID" sz="1200" b="0" dirty="0">
                <a:solidFill>
                  <a:srgbClr val="9C5D2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else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func</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HttpResponse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Please pass a name on the query string or in the request body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status_code</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400</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94408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memo.py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4708981"/>
          </a:xfrm>
          <a:prstGeom prst="rect">
            <a:avLst/>
          </a:prstGeom>
          <a:noFill/>
          <a:ln>
            <a:solidFill>
              <a:schemeClr val="tx1"/>
            </a:solidFill>
          </a:ln>
        </p:spPr>
        <p:txBody>
          <a:bodyPr wrap="square" rtlCol="0">
            <a:spAutoFit/>
          </a:bodyPr>
          <a:lstStyle/>
          <a:p>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logging</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os</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azure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CosmosClient</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PartitionKey</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exceptions</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azure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container</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ContainerProxy</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azure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database</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DatabaseProxy</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__</a:t>
            </a:r>
            <a:r>
              <a:rPr lang="en-ID" sz="1200" b="1" dirty="0" err="1">
                <a:solidFill>
                  <a:srgbClr val="AA3731"/>
                </a:solidFill>
                <a:effectLst/>
                <a:latin typeface="Consolas" panose="020B0609020204030204" pitchFamily="49" charset="0"/>
              </a:rPr>
              <a:t>init</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i="1" dirty="0">
                <a:solidFill>
                  <a:srgbClr val="AAAAAA"/>
                </a:solidFill>
                <a:effectLst/>
                <a:latin typeface="Consolas" panose="020B0609020204030204" pitchFamily="49" charset="0"/>
              </a:rPr>
              <a:t># Initialize Cosmos Client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client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CosmosClient</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ACCOUNT_URI</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credential</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ACCOUNT_KEY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CONTAINER</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database_id</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DATABASE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i="1" dirty="0">
                <a:solidFill>
                  <a:srgbClr val="AAAAAA"/>
                </a:solidFill>
                <a:effectLst/>
                <a:latin typeface="Consolas" panose="020B0609020204030204" pitchFamily="49" charset="0"/>
              </a:rPr>
              <a:t># Create database</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init_database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database_id</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DATABASE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-&gt;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DatabaseProxy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database_id</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database_id</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client</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create_database_if_not_exists</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database_id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21D1E9-2993-4202-84B1-7B4A7C104F70}"/>
              </a:ext>
            </a:extLst>
          </p:cNvPr>
          <p:cNvSpPr txBox="1"/>
          <p:nvPr/>
        </p:nvSpPr>
        <p:spPr>
          <a:xfrm>
            <a:off x="6224515" y="1957530"/>
            <a:ext cx="5416101" cy="4708981"/>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 Create a container</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init_container</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database_id</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DATABASE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container_id</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environ</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CONTAINER</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-&gt;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ContainerProxy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db_client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init_database</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database_id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container_id</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db_client</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create_container_if_not_exists</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id</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partition_key</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PartitionKey</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path</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/topic</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i="1" dirty="0">
                <a:solidFill>
                  <a:srgbClr val="AAAAAA"/>
                </a:solidFill>
                <a:effectLst/>
                <a:latin typeface="Consolas" panose="020B0609020204030204" pitchFamily="49" charset="0"/>
              </a:rPr>
              <a:t># </a:t>
            </a:r>
            <a:r>
              <a:rPr lang="en-ID" sz="1200" b="0" i="1" dirty="0" err="1">
                <a:solidFill>
                  <a:srgbClr val="AAAAAA"/>
                </a:solidFill>
                <a:effectLst/>
                <a:latin typeface="Consolas" panose="020B0609020204030204" pitchFamily="49" charset="0"/>
              </a:rPr>
              <a:t>Upsert</a:t>
            </a:r>
            <a:r>
              <a:rPr lang="en-ID" sz="1200" b="0" i="1" dirty="0">
                <a:solidFill>
                  <a:srgbClr val="AAAAAA"/>
                </a:solidFill>
                <a:effectLst/>
                <a:latin typeface="Consolas" panose="020B0609020204030204" pitchFamily="49" charset="0"/>
              </a:rPr>
              <a:t> item to the container</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upsert_item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container</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init_container</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container</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upsert_item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exceptions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CosmosResourceNotFoundError</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logging</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exception</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f</a:t>
            </a:r>
            <a:r>
              <a:rPr lang="en-ID" sz="1200" b="0" dirty="0" err="1">
                <a:solidFill>
                  <a:srgbClr val="448C27"/>
                </a:solidFill>
                <a:effectLst/>
                <a:latin typeface="Consolas" panose="020B0609020204030204" pitchFamily="49" charset="0"/>
              </a:rPr>
              <a:t>'A</a:t>
            </a:r>
            <a:r>
              <a:rPr lang="en-ID" sz="1200" b="0" dirty="0">
                <a:solidFill>
                  <a:srgbClr val="448C27"/>
                </a:solidFill>
                <a:effectLst/>
                <a:latin typeface="Consolas" panose="020B0609020204030204" pitchFamily="49" charset="0"/>
              </a:rPr>
              <a:t> collection with id "</a:t>
            </a:r>
            <a:r>
              <a:rPr lang="en-ID" sz="1200" b="0" dirty="0">
                <a:solidFill>
                  <a:srgbClr val="9C5D2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 does not exist'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551996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memo.py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3416320"/>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Delete item to the container</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delete_item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f</a:t>
            </a:r>
            <a:r>
              <a:rPr lang="en-ID" sz="1200" b="0" dirty="0" err="1">
                <a:solidFill>
                  <a:srgbClr val="448C27"/>
                </a:solidFill>
                <a:effectLst/>
                <a:latin typeface="Consolas" panose="020B0609020204030204" pitchFamily="49" charset="0"/>
              </a:rPr>
              <a:t>'SELECT</a:t>
            </a:r>
            <a:r>
              <a:rPr lang="en-ID" sz="1200" b="0" dirty="0">
                <a:solidFill>
                  <a:srgbClr val="448C27"/>
                </a:solidFill>
                <a:effectLst/>
                <a:latin typeface="Consolas" panose="020B0609020204030204" pitchFamily="49" charset="0"/>
              </a:rPr>
              <a:t> * FROM c WHERE c.id = "</a:t>
            </a:r>
            <a:r>
              <a:rPr lang="en-ID" sz="1200" b="0" dirty="0">
                <a:solidFill>
                  <a:srgbClr val="9C5D2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id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container</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init_container</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for</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container</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query_items</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enable_cross_partition_query</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container</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delete_item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partition_key</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topic</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result</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append</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exceptions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CosmosResourceNotFoundError</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logging</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exception</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f</a:t>
            </a:r>
            <a:r>
              <a:rPr lang="en-ID" sz="1200" b="0" dirty="0" err="1">
                <a:solidFill>
                  <a:srgbClr val="448C27"/>
                </a:solidFill>
                <a:effectLst/>
                <a:latin typeface="Consolas" panose="020B0609020204030204" pitchFamily="49" charset="0"/>
              </a:rPr>
              <a:t>'A</a:t>
            </a:r>
            <a:r>
              <a:rPr lang="en-ID" sz="1200" b="0" dirty="0">
                <a:solidFill>
                  <a:srgbClr val="448C27"/>
                </a:solidFill>
                <a:effectLst/>
                <a:latin typeface="Consolas" panose="020B0609020204030204" pitchFamily="49" charset="0"/>
              </a:rPr>
              <a:t> collection with id "</a:t>
            </a:r>
            <a:r>
              <a:rPr lang="en-ID" sz="1200" b="0" dirty="0">
                <a:solidFill>
                  <a:srgbClr val="9C5D2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 does not exist'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21D1E9-2993-4202-84B1-7B4A7C104F70}"/>
              </a:ext>
            </a:extLst>
          </p:cNvPr>
          <p:cNvSpPr txBox="1"/>
          <p:nvPr/>
        </p:nvSpPr>
        <p:spPr>
          <a:xfrm>
            <a:off x="6224515" y="1957530"/>
            <a:ext cx="5416101" cy="3046988"/>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Read item from container</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read_item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f</a:t>
            </a:r>
            <a:r>
              <a:rPr lang="en-ID" sz="1200" b="0" dirty="0" err="1">
                <a:solidFill>
                  <a:srgbClr val="448C27"/>
                </a:solidFill>
                <a:effectLst/>
                <a:latin typeface="Consolas" panose="020B0609020204030204" pitchFamily="49" charset="0"/>
              </a:rPr>
              <a:t>'SELECT</a:t>
            </a:r>
            <a:r>
              <a:rPr lang="en-ID" sz="1200" b="0" dirty="0">
                <a:solidFill>
                  <a:srgbClr val="448C27"/>
                </a:solidFill>
                <a:effectLst/>
                <a:latin typeface="Consolas" panose="020B0609020204030204" pitchFamily="49" charset="0"/>
              </a:rPr>
              <a:t> * FROM c WHERE c.id = "</a:t>
            </a:r>
            <a:r>
              <a:rPr lang="en-ID" sz="1200" b="0" dirty="0">
                <a:solidFill>
                  <a:srgbClr val="9C5D2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id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print</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container</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init_container</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list</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query_items</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enable_cross_partition_query</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max_item_count</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10</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print</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exceptions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CosmosResourceNotFoundError</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logging</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exception</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f</a:t>
            </a:r>
            <a:r>
              <a:rPr lang="en-ID" sz="1200" b="0" dirty="0" err="1">
                <a:solidFill>
                  <a:srgbClr val="448C27"/>
                </a:solidFill>
                <a:effectLst/>
                <a:latin typeface="Consolas" panose="020B0609020204030204" pitchFamily="49" charset="0"/>
              </a:rPr>
              <a:t>'A</a:t>
            </a:r>
            <a:r>
              <a:rPr lang="en-ID" sz="1200" b="0" dirty="0">
                <a:solidFill>
                  <a:srgbClr val="448C27"/>
                </a:solidFill>
                <a:effectLst/>
                <a:latin typeface="Consolas" panose="020B0609020204030204" pitchFamily="49" charset="0"/>
              </a:rPr>
              <a:t> collection with id "</a:t>
            </a:r>
            <a:r>
              <a:rPr lang="en-ID" sz="1200" b="0" dirty="0">
                <a:solidFill>
                  <a:srgbClr val="9C5D2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 does not exist'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378265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memo.py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2492990"/>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Read all items from container</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read_items</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try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container</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init_container</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list</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read_all_items</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enable_cross_partition_query</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max_item_count</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10</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exceptions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CosmosResourceNotFoundError</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logging</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exception</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f</a:t>
            </a:r>
            <a:r>
              <a:rPr lang="en-ID" sz="1200" b="0" dirty="0" err="1">
                <a:solidFill>
                  <a:srgbClr val="448C27"/>
                </a:solidFill>
                <a:effectLst/>
                <a:latin typeface="Consolas" panose="020B0609020204030204" pitchFamily="49" charset="0"/>
              </a:rPr>
              <a:t>'A</a:t>
            </a:r>
            <a:r>
              <a:rPr lang="en-ID" sz="1200" b="0" dirty="0">
                <a:solidFill>
                  <a:srgbClr val="448C27"/>
                </a:solidFill>
                <a:effectLst/>
                <a:latin typeface="Consolas" panose="020B0609020204030204" pitchFamily="49" charset="0"/>
              </a:rPr>
              <a:t> collection with id "</a:t>
            </a:r>
            <a:r>
              <a:rPr lang="en-ID" sz="1200" b="0" dirty="0">
                <a:solidFill>
                  <a:srgbClr val="9C5D2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container_id</a:t>
            </a:r>
            <a:r>
              <a:rPr lang="en-ID" sz="1200" b="0" dirty="0">
                <a:solidFill>
                  <a:srgbClr val="9C5D27"/>
                </a:solidFill>
                <a:effectLst/>
                <a:latin typeface="Consolas" panose="020B0609020204030204" pitchFamily="49" charset="0"/>
              </a:rPr>
              <a:t>}</a:t>
            </a:r>
            <a:r>
              <a:rPr lang="en-ID" sz="1200" b="0" dirty="0">
                <a:solidFill>
                  <a:srgbClr val="448C27"/>
                </a:solidFill>
                <a:effectLst/>
                <a:latin typeface="Consolas" panose="020B0609020204030204" pitchFamily="49" charset="0"/>
              </a:rPr>
              <a:t>" does not exist'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except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Exception</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as</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raise</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e</a:t>
            </a: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297037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graphql.py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3600986"/>
          </a:xfrm>
          <a:prstGeom prst="rect">
            <a:avLst/>
          </a:prstGeom>
          <a:noFill/>
          <a:ln>
            <a:solidFill>
              <a:schemeClr val="tx1"/>
            </a:solidFill>
          </a:ln>
        </p:spPr>
        <p:txBody>
          <a:bodyPr wrap="square" rtlCol="0">
            <a:spAutoFit/>
          </a:bodyPr>
          <a:lstStyle/>
          <a:p>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json</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graphene</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uuid</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datetime</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datetime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timezone</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types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scalars</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String</a:t>
            </a:r>
            <a:endParaRPr lang="en-ID" sz="1200" b="0" dirty="0">
              <a:solidFill>
                <a:srgbClr val="333333"/>
              </a:solidFill>
              <a:effectLst/>
              <a:latin typeface="Consolas" panose="020B0609020204030204" pitchFamily="49" charset="0"/>
            </a:endParaRPr>
          </a:p>
          <a:p>
            <a:r>
              <a:rPr lang="en-ID" sz="1200" b="0" dirty="0">
                <a:solidFill>
                  <a:srgbClr val="4B69C6"/>
                </a:solidFill>
                <a:effectLst/>
                <a:latin typeface="Consolas" panose="020B0609020204030204" pitchFamily="49" charset="0"/>
              </a:rPr>
              <a:t>from</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SampleGraphQL</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models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memo</a:t>
            </a:r>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import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i="1" dirty="0">
                <a:solidFill>
                  <a:srgbClr val="AAAAAA"/>
                </a:solidFill>
                <a:effectLst/>
                <a:latin typeface="Consolas" panose="020B0609020204030204" pitchFamily="49" charset="0"/>
              </a:rPr>
              <a:t># Type </a:t>
            </a:r>
            <a:r>
              <a:rPr lang="en-ID" sz="1200" b="0" i="1" dirty="0" err="1">
                <a:solidFill>
                  <a:srgbClr val="AAAAAA"/>
                </a:solidFill>
                <a:effectLst/>
                <a:latin typeface="Consolas" panose="020B0609020204030204" pitchFamily="49" charset="0"/>
              </a:rPr>
              <a:t>DBItem</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Memo</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ObjectType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id</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required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topic</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message</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tags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List</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Int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datetime</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types</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datetime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DateTime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resolve_datetime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datetime</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fromtimestamp</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_</a:t>
            </a:r>
            <a:r>
              <a:rPr lang="en-ID" sz="1200" b="0" dirty="0" err="1">
                <a:solidFill>
                  <a:srgbClr val="333333"/>
                </a:solidFill>
                <a:effectLst/>
                <a:latin typeface="Consolas" panose="020B0609020204030204" pitchFamily="49" charset="0"/>
              </a:rPr>
              <a:t>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21D1E9-2993-4202-84B1-7B4A7C104F70}"/>
              </a:ext>
            </a:extLst>
          </p:cNvPr>
          <p:cNvSpPr txBox="1"/>
          <p:nvPr/>
        </p:nvSpPr>
        <p:spPr>
          <a:xfrm>
            <a:off x="6224515" y="1957530"/>
            <a:ext cx="5416101" cy="4832092"/>
          </a:xfrm>
          <a:prstGeom prst="rect">
            <a:avLst/>
          </a:prstGeom>
          <a:noFill/>
          <a:ln>
            <a:solidFill>
              <a:schemeClr val="tx1"/>
            </a:solidFill>
          </a:ln>
        </p:spPr>
        <p:txBody>
          <a:bodyPr wrap="square" rtlCol="0">
            <a:spAutoFit/>
          </a:bodyPr>
          <a:lstStyle/>
          <a:p>
            <a:r>
              <a:rPr lang="en-ID" sz="1100" b="0" i="1" dirty="0">
                <a:solidFill>
                  <a:srgbClr val="AAAAAA"/>
                </a:solidFill>
                <a:effectLst/>
                <a:latin typeface="Consolas" panose="020B0609020204030204" pitchFamily="49" charset="0"/>
              </a:rPr>
              <a:t># Type Query</a:t>
            </a:r>
            <a:endParaRPr lang="en-ID" sz="1100" b="0" dirty="0">
              <a:solidFill>
                <a:srgbClr val="333333"/>
              </a:solidFill>
              <a:effectLst/>
              <a:latin typeface="Consolas" panose="020B0609020204030204" pitchFamily="49" charset="0"/>
            </a:endParaRPr>
          </a:p>
          <a:p>
            <a:r>
              <a:rPr lang="en-ID" sz="1100" b="0" dirty="0">
                <a:solidFill>
                  <a:srgbClr val="7A3E9D"/>
                </a:solidFill>
                <a:effectLst/>
                <a:latin typeface="Consolas" panose="020B0609020204030204" pitchFamily="49" charset="0"/>
              </a:rPr>
              <a:t>class</a:t>
            </a:r>
            <a:r>
              <a:rPr lang="en-ID" sz="1100" b="0" dirty="0">
                <a:solidFill>
                  <a:srgbClr val="333333"/>
                </a:solidFill>
                <a:effectLst/>
                <a:latin typeface="Consolas" panose="020B0609020204030204" pitchFamily="49" charset="0"/>
              </a:rPr>
              <a:t> </a:t>
            </a:r>
            <a:r>
              <a:rPr lang="en-ID" sz="1100" b="1" dirty="0">
                <a:solidFill>
                  <a:srgbClr val="7A3E9D"/>
                </a:solidFill>
                <a:effectLst/>
                <a:latin typeface="Consolas" panose="020B0609020204030204" pitchFamily="49" charset="0"/>
              </a:rPr>
              <a:t>Query</a:t>
            </a:r>
            <a:r>
              <a:rPr lang="en-ID" sz="1100" b="0" dirty="0">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graphene</a:t>
            </a:r>
            <a:r>
              <a:rPr lang="en-ID" sz="1100" b="0" dirty="0" err="1">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ObjectType</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hello</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graphene</a:t>
            </a:r>
            <a:r>
              <a:rPr lang="en-ID" sz="1100" b="0" dirty="0" err="1">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String</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argument</a:t>
            </a:r>
            <a:r>
              <a:rPr lang="en-ID" sz="1100" b="0" dirty="0">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graphene</a:t>
            </a:r>
            <a:r>
              <a:rPr lang="en-ID" sz="1100" b="0" dirty="0" err="1">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String</a:t>
            </a:r>
            <a:r>
              <a:rPr lang="en-ID" sz="1100" b="0" dirty="0">
                <a:solidFill>
                  <a:srgbClr val="777777"/>
                </a:solidFill>
                <a:effectLst/>
                <a:latin typeface="Consolas" panose="020B0609020204030204" pitchFamily="49" charset="0"/>
              </a:rPr>
              <a:t>(</a:t>
            </a:r>
            <a:r>
              <a:rPr lang="en-ID" sz="1100" b="0" dirty="0" err="1">
                <a:solidFill>
                  <a:srgbClr val="7A3E9D"/>
                </a:solidFill>
                <a:effectLst/>
                <a:latin typeface="Consolas" panose="020B0609020204030204" pitchFamily="49" charset="0"/>
              </a:rPr>
              <a:t>default_value</a:t>
            </a:r>
            <a:r>
              <a:rPr lang="en-ID" sz="1100" b="0" dirty="0">
                <a:solidFill>
                  <a:srgbClr val="777777"/>
                </a:solidFill>
                <a:effectLst/>
                <a:latin typeface="Consolas" panose="020B0609020204030204" pitchFamily="49" charset="0"/>
              </a:rPr>
              <a:t>="</a:t>
            </a:r>
            <a:r>
              <a:rPr lang="en-ID" sz="1100" b="0" dirty="0">
                <a:solidFill>
                  <a:srgbClr val="448C27"/>
                </a:solidFill>
                <a:effectLst/>
                <a:latin typeface="Consolas" panose="020B0609020204030204" pitchFamily="49" charset="0"/>
              </a:rPr>
              <a:t>world.</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memo</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graphene</a:t>
            </a:r>
            <a:r>
              <a:rPr lang="en-ID" sz="1100" b="0" dirty="0" err="1">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Field</a:t>
            </a:r>
            <a:r>
              <a:rPr lang="en-ID" sz="1100" b="0" dirty="0">
                <a:solidFill>
                  <a:srgbClr val="777777"/>
                </a:solidFill>
                <a:effectLst/>
                <a:latin typeface="Consolas" panose="020B0609020204030204" pitchFamily="49" charset="0"/>
              </a:rPr>
              <a:t>(</a:t>
            </a:r>
            <a:r>
              <a:rPr lang="en-ID" sz="1100" b="1" dirty="0">
                <a:solidFill>
                  <a:srgbClr val="7A3E9D"/>
                </a:solidFill>
                <a:effectLst/>
                <a:latin typeface="Consolas" panose="020B0609020204030204" pitchFamily="49" charset="0"/>
              </a:rPr>
              <a:t>Memo</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id</a:t>
            </a:r>
            <a:r>
              <a:rPr lang="en-ID" sz="1100" b="0" dirty="0">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graphene</a:t>
            </a:r>
            <a:r>
              <a:rPr lang="en-ID" sz="1100" b="0" dirty="0" err="1">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String</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memos</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graphene</a:t>
            </a:r>
            <a:r>
              <a:rPr lang="en-ID" sz="1100" b="0" dirty="0" err="1">
                <a:solidFill>
                  <a:srgbClr val="777777"/>
                </a:solidFill>
                <a:effectLst/>
                <a:latin typeface="Consolas" panose="020B0609020204030204" pitchFamily="49" charset="0"/>
              </a:rPr>
              <a:t>.</a:t>
            </a:r>
            <a:r>
              <a:rPr lang="en-ID" sz="1100" b="1" dirty="0" err="1">
                <a:solidFill>
                  <a:srgbClr val="7A3E9D"/>
                </a:solidFill>
                <a:effectLst/>
                <a:latin typeface="Consolas" panose="020B0609020204030204" pitchFamily="49" charset="0"/>
              </a:rPr>
              <a:t>List</a:t>
            </a:r>
            <a:r>
              <a:rPr lang="en-ID" sz="1100" b="0" dirty="0">
                <a:solidFill>
                  <a:srgbClr val="777777"/>
                </a:solidFill>
                <a:effectLst/>
                <a:latin typeface="Consolas" panose="020B0609020204030204" pitchFamily="49" charset="0"/>
              </a:rPr>
              <a:t>(</a:t>
            </a:r>
            <a:r>
              <a:rPr lang="en-ID" sz="1100" b="1" dirty="0">
                <a:solidFill>
                  <a:srgbClr val="7A3E9D"/>
                </a:solidFill>
                <a:effectLst/>
                <a:latin typeface="Consolas" panose="020B0609020204030204" pitchFamily="49" charset="0"/>
              </a:rPr>
              <a:t>Memo</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br>
              <a:rPr lang="en-ID" sz="1100" b="0" dirty="0">
                <a:solidFill>
                  <a:srgbClr val="333333"/>
                </a:solidFill>
                <a:effectLst/>
                <a:latin typeface="Consolas" panose="020B0609020204030204" pitchFamily="49" charset="0"/>
              </a:rPr>
            </a:b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def</a:t>
            </a:r>
            <a:r>
              <a:rPr lang="en-ID" sz="1100" b="0" dirty="0">
                <a:solidFill>
                  <a:srgbClr val="333333"/>
                </a:solidFill>
                <a:effectLst/>
                <a:latin typeface="Consolas" panose="020B0609020204030204" pitchFamily="49" charset="0"/>
              </a:rPr>
              <a:t> </a:t>
            </a:r>
            <a:r>
              <a:rPr lang="en-ID" sz="1100" b="1" dirty="0" err="1">
                <a:solidFill>
                  <a:srgbClr val="AA3731"/>
                </a:solidFill>
                <a:effectLst/>
                <a:latin typeface="Consolas" panose="020B0609020204030204" pitchFamily="49" charset="0"/>
              </a:rPr>
              <a:t>resolve_hello</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self</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info</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argument</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return</a:t>
            </a:r>
            <a:r>
              <a:rPr lang="en-ID" sz="1100" b="0" dirty="0">
                <a:solidFill>
                  <a:srgbClr val="333333"/>
                </a:solidFill>
                <a:effectLst/>
                <a:latin typeface="Consolas" panose="020B0609020204030204" pitchFamily="49" charset="0"/>
              </a:rPr>
              <a:t> </a:t>
            </a:r>
            <a:r>
              <a:rPr lang="en-ID" sz="1100" b="0" dirty="0" err="1">
                <a:solidFill>
                  <a:srgbClr val="7A3E9D"/>
                </a:solidFill>
                <a:effectLst/>
                <a:latin typeface="Consolas" panose="020B0609020204030204" pitchFamily="49" charset="0"/>
              </a:rPr>
              <a:t>f</a:t>
            </a:r>
            <a:r>
              <a:rPr lang="en-ID" sz="1100" b="0" dirty="0" err="1">
                <a:solidFill>
                  <a:srgbClr val="448C27"/>
                </a:solidFill>
                <a:effectLst/>
                <a:latin typeface="Consolas" panose="020B0609020204030204" pitchFamily="49" charset="0"/>
              </a:rPr>
              <a:t>'Hello</a:t>
            </a:r>
            <a:r>
              <a:rPr lang="en-ID" sz="1100" b="0" dirty="0">
                <a:solidFill>
                  <a:srgbClr val="448C27"/>
                </a:solidFill>
                <a:effectLst/>
                <a:latin typeface="Consolas" panose="020B0609020204030204" pitchFamily="49" charset="0"/>
              </a:rPr>
              <a:t> </a:t>
            </a:r>
            <a:r>
              <a:rPr lang="en-ID" sz="1100" b="0" dirty="0">
                <a:solidFill>
                  <a:srgbClr val="9C5D27"/>
                </a:solidFill>
                <a:effectLst/>
                <a:latin typeface="Consolas" panose="020B0609020204030204" pitchFamily="49" charset="0"/>
              </a:rPr>
              <a:t>{</a:t>
            </a:r>
            <a:r>
              <a:rPr lang="en-ID" sz="1100" b="0" dirty="0">
                <a:solidFill>
                  <a:srgbClr val="7A3E9D"/>
                </a:solidFill>
                <a:effectLst/>
                <a:latin typeface="Consolas" panose="020B0609020204030204" pitchFamily="49" charset="0"/>
              </a:rPr>
              <a:t>argument</a:t>
            </a:r>
            <a:r>
              <a:rPr lang="en-ID" sz="1100" b="0" dirty="0">
                <a:solidFill>
                  <a:srgbClr val="9C5D27"/>
                </a:solidFill>
                <a:effectLst/>
                <a:latin typeface="Consolas" panose="020B0609020204030204" pitchFamily="49" charset="0"/>
              </a:rPr>
              <a:t>}</a:t>
            </a:r>
            <a:r>
              <a:rPr lang="en-ID" sz="1100" b="0" dirty="0">
                <a:solidFill>
                  <a:srgbClr val="448C2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br>
              <a:rPr lang="en-ID" sz="1100" b="0" dirty="0">
                <a:solidFill>
                  <a:srgbClr val="333333"/>
                </a:solidFill>
                <a:effectLst/>
                <a:latin typeface="Consolas" panose="020B0609020204030204" pitchFamily="49" charset="0"/>
              </a:rPr>
            </a:b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def</a:t>
            </a:r>
            <a:r>
              <a:rPr lang="en-ID" sz="1100" b="0" dirty="0">
                <a:solidFill>
                  <a:srgbClr val="333333"/>
                </a:solidFill>
                <a:effectLst/>
                <a:latin typeface="Consolas" panose="020B0609020204030204" pitchFamily="49" charset="0"/>
              </a:rPr>
              <a:t> </a:t>
            </a:r>
            <a:r>
              <a:rPr lang="en-ID" sz="1100" b="1" dirty="0" err="1">
                <a:solidFill>
                  <a:srgbClr val="AA3731"/>
                </a:solidFill>
                <a:effectLst/>
                <a:latin typeface="Consolas" panose="020B0609020204030204" pitchFamily="49" charset="0"/>
              </a:rPr>
              <a:t>resolve_memo</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self</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info</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id</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err="1">
                <a:solidFill>
                  <a:srgbClr val="7A3E9D"/>
                </a:solidFill>
                <a:effectLst/>
                <a:latin typeface="Consolas" panose="020B0609020204030204" pitchFamily="49" charset="0"/>
              </a:rPr>
              <a:t>args</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448C27"/>
                </a:solidFill>
                <a:effectLst/>
                <a:latin typeface="Consolas" panose="020B0609020204030204" pitchFamily="49" charset="0"/>
              </a:rPr>
              <a:t>id</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a:solidFill>
                  <a:srgbClr val="7A3E9D"/>
                </a:solidFill>
                <a:effectLst/>
                <a:latin typeface="Consolas" panose="020B0609020204030204" pitchFamily="49" charset="0"/>
              </a:rPr>
              <a:t>id</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results</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DatabaseConnection</a:t>
            </a:r>
            <a:r>
              <a:rPr lang="en-ID" sz="1100" b="0" dirty="0">
                <a:solidFill>
                  <a:srgbClr val="777777"/>
                </a:solidFill>
                <a:effectLst/>
                <a:latin typeface="Consolas" panose="020B0609020204030204" pitchFamily="49" charset="0"/>
              </a:rPr>
              <a:t>().</a:t>
            </a:r>
            <a:r>
              <a:rPr lang="en-ID" sz="1100" b="1" dirty="0" err="1">
                <a:solidFill>
                  <a:srgbClr val="AA3731"/>
                </a:solidFill>
                <a:effectLst/>
                <a:latin typeface="Consolas" panose="020B0609020204030204" pitchFamily="49" charset="0"/>
              </a:rPr>
              <a:t>read_item</a:t>
            </a:r>
            <a:r>
              <a:rPr lang="en-ID" sz="1100" b="0" dirty="0">
                <a:solidFill>
                  <a:srgbClr val="777777"/>
                </a:solidFill>
                <a:effectLst/>
                <a:latin typeface="Consolas" panose="020B0609020204030204" pitchFamily="49" charset="0"/>
              </a:rPr>
              <a:t>(</a:t>
            </a:r>
            <a:r>
              <a:rPr lang="en-ID" sz="1100" b="0" dirty="0" err="1">
                <a:solidFill>
                  <a:srgbClr val="7A3E9D"/>
                </a:solidFill>
                <a:effectLst/>
                <a:latin typeface="Consolas" panose="020B0609020204030204" pitchFamily="49" charset="0"/>
              </a:rPr>
              <a:t>args</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if</a:t>
            </a:r>
            <a:r>
              <a:rPr lang="en-ID" sz="1100" b="0" dirty="0">
                <a:solidFill>
                  <a:srgbClr val="333333"/>
                </a:solidFill>
                <a:effectLst/>
                <a:latin typeface="Consolas" panose="020B0609020204030204" pitchFamily="49" charset="0"/>
              </a:rPr>
              <a:t> </a:t>
            </a:r>
            <a:r>
              <a:rPr lang="en-ID" sz="1100" b="1" dirty="0" err="1">
                <a:solidFill>
                  <a:srgbClr val="AA3731"/>
                </a:solidFill>
                <a:effectLst/>
                <a:latin typeface="Consolas" panose="020B0609020204030204" pitchFamily="49" charset="0"/>
              </a:rPr>
              <a:t>len</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results</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&gt;</a:t>
            </a:r>
            <a:r>
              <a:rPr lang="en-ID" sz="1100" b="0" dirty="0">
                <a:solidFill>
                  <a:srgbClr val="333333"/>
                </a:solidFill>
                <a:effectLst/>
                <a:latin typeface="Consolas" panose="020B0609020204030204" pitchFamily="49" charset="0"/>
              </a:rPr>
              <a:t> </a:t>
            </a:r>
            <a:r>
              <a:rPr lang="en-ID" sz="1100" b="0" dirty="0">
                <a:solidFill>
                  <a:srgbClr val="9C5D27"/>
                </a:solidFill>
                <a:effectLst/>
                <a:latin typeface="Consolas" panose="020B0609020204030204" pitchFamily="49" charset="0"/>
              </a:rPr>
              <a:t>0</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item</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Memo</a:t>
            </a:r>
            <a:r>
              <a:rPr lang="en-ID" sz="1100" b="0" dirty="0" err="1">
                <a:solidFill>
                  <a:srgbClr val="777777"/>
                </a:solidFill>
                <a:effectLst/>
                <a:latin typeface="Consolas" panose="020B0609020204030204" pitchFamily="49" charset="0"/>
              </a:rPr>
              <a:t>.</a:t>
            </a:r>
            <a:r>
              <a:rPr lang="en-ID" sz="1100" b="1" dirty="0" err="1">
                <a:solidFill>
                  <a:srgbClr val="AA3731"/>
                </a:solidFill>
                <a:effectLst/>
                <a:latin typeface="Consolas" panose="020B0609020204030204" pitchFamily="49" charset="0"/>
              </a:rPr>
              <a:t>__new</a:t>
            </a:r>
            <a:r>
              <a:rPr lang="en-ID" sz="1100" b="1" dirty="0">
                <a:solidFill>
                  <a:srgbClr val="AA3731"/>
                </a:solidFill>
                <a:effectLst/>
                <a:latin typeface="Consolas" panose="020B0609020204030204" pitchFamily="49" charset="0"/>
              </a:rPr>
              <a:t>__</a:t>
            </a:r>
            <a:r>
              <a:rPr lang="en-ID" sz="1100" b="0" dirty="0">
                <a:solidFill>
                  <a:srgbClr val="777777"/>
                </a:solidFill>
                <a:effectLst/>
                <a:latin typeface="Consolas" panose="020B0609020204030204" pitchFamily="49" charset="0"/>
              </a:rPr>
              <a:t>(</a:t>
            </a:r>
            <a:r>
              <a:rPr lang="en-ID" sz="1100" b="1" dirty="0">
                <a:solidFill>
                  <a:srgbClr val="7A3E9D"/>
                </a:solidFill>
                <a:effectLst/>
                <a:latin typeface="Consolas" panose="020B0609020204030204" pitchFamily="49" charset="0"/>
              </a:rPr>
              <a:t>Memo</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item</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__</a:t>
            </a:r>
            <a:r>
              <a:rPr lang="en-ID" sz="1100" b="0" dirty="0" err="1">
                <a:solidFill>
                  <a:srgbClr val="7A3E9D"/>
                </a:solidFill>
                <a:effectLst/>
                <a:latin typeface="Consolas" panose="020B0609020204030204" pitchFamily="49" charset="0"/>
              </a:rPr>
              <a:t>dict</a:t>
            </a:r>
            <a:r>
              <a:rPr lang="en-ID" sz="1100" b="0" dirty="0">
                <a:solidFill>
                  <a:srgbClr val="7A3E9D"/>
                </a:solidFill>
                <a:effectLst/>
                <a:latin typeface="Consolas" panose="020B0609020204030204" pitchFamily="49" charset="0"/>
              </a:rPr>
              <a:t>__</a:t>
            </a:r>
            <a:r>
              <a:rPr lang="en-ID" sz="1100" b="0" dirty="0">
                <a:solidFill>
                  <a:srgbClr val="777777"/>
                </a:solidFill>
                <a:effectLst/>
                <a:latin typeface="Consolas" panose="020B0609020204030204" pitchFamily="49" charset="0"/>
              </a:rPr>
              <a:t>.</a:t>
            </a:r>
            <a:r>
              <a:rPr lang="en-ID" sz="1100" b="1" dirty="0">
                <a:solidFill>
                  <a:srgbClr val="AA3731"/>
                </a:solidFill>
                <a:effectLst/>
                <a:latin typeface="Consolas" panose="020B0609020204030204" pitchFamily="49" charset="0"/>
              </a:rPr>
              <a:t>update</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results</a:t>
            </a:r>
            <a:r>
              <a:rPr lang="en-ID" sz="1100" b="0" dirty="0">
                <a:solidFill>
                  <a:srgbClr val="777777"/>
                </a:solidFill>
                <a:effectLst/>
                <a:latin typeface="Consolas" panose="020B0609020204030204" pitchFamily="49" charset="0"/>
              </a:rPr>
              <a:t>[</a:t>
            </a:r>
            <a:r>
              <a:rPr lang="en-ID" sz="1100" b="0" dirty="0">
                <a:solidFill>
                  <a:srgbClr val="9C5D27"/>
                </a:solidFill>
                <a:effectLst/>
                <a:latin typeface="Consolas" panose="020B0609020204030204" pitchFamily="49" charset="0"/>
              </a:rPr>
              <a:t>0</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return</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item</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else</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return</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br>
              <a:rPr lang="en-ID" sz="1100" b="0" dirty="0">
                <a:solidFill>
                  <a:srgbClr val="333333"/>
                </a:solidFill>
                <a:effectLst/>
                <a:latin typeface="Consolas" panose="020B0609020204030204" pitchFamily="49" charset="0"/>
              </a:rPr>
            </a:b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def</a:t>
            </a:r>
            <a:r>
              <a:rPr lang="en-ID" sz="1100" b="0" dirty="0">
                <a:solidFill>
                  <a:srgbClr val="333333"/>
                </a:solidFill>
                <a:effectLst/>
                <a:latin typeface="Consolas" panose="020B0609020204030204" pitchFamily="49" charset="0"/>
              </a:rPr>
              <a:t> </a:t>
            </a:r>
            <a:r>
              <a:rPr lang="en-ID" sz="1100" b="1" dirty="0" err="1">
                <a:solidFill>
                  <a:srgbClr val="AA3731"/>
                </a:solidFill>
                <a:effectLst/>
                <a:latin typeface="Consolas" panose="020B0609020204030204" pitchFamily="49" charset="0"/>
              </a:rPr>
              <a:t>resolve_memos</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self</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info</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results</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for</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item</a:t>
            </a:r>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in</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DatabaseConnection</a:t>
            </a:r>
            <a:r>
              <a:rPr lang="en-ID" sz="1100" b="0" dirty="0">
                <a:solidFill>
                  <a:srgbClr val="777777"/>
                </a:solidFill>
                <a:effectLst/>
                <a:latin typeface="Consolas" panose="020B0609020204030204" pitchFamily="49" charset="0"/>
              </a:rPr>
              <a:t>().</a:t>
            </a:r>
            <a:r>
              <a:rPr lang="en-ID" sz="1100" b="1" dirty="0" err="1">
                <a:solidFill>
                  <a:srgbClr val="AA3731"/>
                </a:solidFill>
                <a:effectLst/>
                <a:latin typeface="Consolas" panose="020B0609020204030204" pitchFamily="49" charset="0"/>
              </a:rPr>
              <a:t>read_items</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err="1">
                <a:solidFill>
                  <a:srgbClr val="7A3E9D"/>
                </a:solidFill>
                <a:effectLst/>
                <a:latin typeface="Consolas" panose="020B0609020204030204" pitchFamily="49" charset="0"/>
              </a:rPr>
              <a:t>i</a:t>
            </a:r>
            <a:r>
              <a:rPr lang="en-ID" sz="1100" b="0" dirty="0">
                <a:solidFill>
                  <a:srgbClr val="333333"/>
                </a:solidFill>
                <a:effectLst/>
                <a:latin typeface="Consolas" panose="020B0609020204030204" pitchFamily="49" charset="0"/>
              </a:rPr>
              <a:t> </a:t>
            </a:r>
            <a:r>
              <a:rPr lang="en-ID" sz="1100" b="0" dirty="0">
                <a:solidFill>
                  <a:srgbClr val="777777"/>
                </a:solidFill>
                <a:effectLst/>
                <a:latin typeface="Consolas" panose="020B0609020204030204" pitchFamily="49" charset="0"/>
              </a:rPr>
              <a:t>=</a:t>
            </a:r>
            <a:r>
              <a:rPr lang="en-ID" sz="1100" b="0" dirty="0">
                <a:solidFill>
                  <a:srgbClr val="333333"/>
                </a:solidFill>
                <a:effectLst/>
                <a:latin typeface="Consolas" panose="020B0609020204030204" pitchFamily="49" charset="0"/>
              </a:rPr>
              <a:t> </a:t>
            </a:r>
            <a:r>
              <a:rPr lang="en-ID" sz="1100" b="1" dirty="0" err="1">
                <a:solidFill>
                  <a:srgbClr val="7A3E9D"/>
                </a:solidFill>
                <a:effectLst/>
                <a:latin typeface="Consolas" panose="020B0609020204030204" pitchFamily="49" charset="0"/>
              </a:rPr>
              <a:t>Memo</a:t>
            </a:r>
            <a:r>
              <a:rPr lang="en-ID" sz="1100" b="0" dirty="0" err="1">
                <a:solidFill>
                  <a:srgbClr val="777777"/>
                </a:solidFill>
                <a:effectLst/>
                <a:latin typeface="Consolas" panose="020B0609020204030204" pitchFamily="49" charset="0"/>
              </a:rPr>
              <a:t>.</a:t>
            </a:r>
            <a:r>
              <a:rPr lang="en-ID" sz="1100" b="1" dirty="0" err="1">
                <a:solidFill>
                  <a:srgbClr val="AA3731"/>
                </a:solidFill>
                <a:effectLst/>
                <a:latin typeface="Consolas" panose="020B0609020204030204" pitchFamily="49" charset="0"/>
              </a:rPr>
              <a:t>__new</a:t>
            </a:r>
            <a:r>
              <a:rPr lang="en-ID" sz="1100" b="1" dirty="0">
                <a:solidFill>
                  <a:srgbClr val="AA3731"/>
                </a:solidFill>
                <a:effectLst/>
                <a:latin typeface="Consolas" panose="020B0609020204030204" pitchFamily="49" charset="0"/>
              </a:rPr>
              <a:t>__</a:t>
            </a:r>
            <a:r>
              <a:rPr lang="en-ID" sz="1100" b="0" dirty="0">
                <a:solidFill>
                  <a:srgbClr val="777777"/>
                </a:solidFill>
                <a:effectLst/>
                <a:latin typeface="Consolas" panose="020B0609020204030204" pitchFamily="49" charset="0"/>
              </a:rPr>
              <a:t>(</a:t>
            </a:r>
            <a:r>
              <a:rPr lang="en-ID" sz="1100" b="1" dirty="0">
                <a:solidFill>
                  <a:srgbClr val="7A3E9D"/>
                </a:solidFill>
                <a:effectLst/>
                <a:latin typeface="Consolas" panose="020B0609020204030204" pitchFamily="49" charset="0"/>
              </a:rPr>
              <a:t>Memo</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err="1">
                <a:solidFill>
                  <a:srgbClr val="7A3E9D"/>
                </a:solidFill>
                <a:effectLst/>
                <a:latin typeface="Consolas" panose="020B0609020204030204" pitchFamily="49" charset="0"/>
              </a:rPr>
              <a:t>i</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__</a:t>
            </a:r>
            <a:r>
              <a:rPr lang="en-ID" sz="1100" b="0" dirty="0" err="1">
                <a:solidFill>
                  <a:srgbClr val="7A3E9D"/>
                </a:solidFill>
                <a:effectLst/>
                <a:latin typeface="Consolas" panose="020B0609020204030204" pitchFamily="49" charset="0"/>
              </a:rPr>
              <a:t>dict</a:t>
            </a:r>
            <a:r>
              <a:rPr lang="en-ID" sz="1100" b="0" dirty="0">
                <a:solidFill>
                  <a:srgbClr val="7A3E9D"/>
                </a:solidFill>
                <a:effectLst/>
                <a:latin typeface="Consolas" panose="020B0609020204030204" pitchFamily="49" charset="0"/>
              </a:rPr>
              <a:t>__</a:t>
            </a:r>
            <a:r>
              <a:rPr lang="en-ID" sz="1100" b="0" dirty="0">
                <a:solidFill>
                  <a:srgbClr val="777777"/>
                </a:solidFill>
                <a:effectLst/>
                <a:latin typeface="Consolas" panose="020B0609020204030204" pitchFamily="49" charset="0"/>
              </a:rPr>
              <a:t>.</a:t>
            </a:r>
            <a:r>
              <a:rPr lang="en-ID" sz="1100" b="1" dirty="0">
                <a:solidFill>
                  <a:srgbClr val="AA3731"/>
                </a:solidFill>
                <a:effectLst/>
                <a:latin typeface="Consolas" panose="020B0609020204030204" pitchFamily="49" charset="0"/>
              </a:rPr>
              <a:t>update</a:t>
            </a:r>
            <a:r>
              <a:rPr lang="en-ID" sz="1100" b="0" dirty="0">
                <a:solidFill>
                  <a:srgbClr val="777777"/>
                </a:solidFill>
                <a:effectLst/>
                <a:latin typeface="Consolas" panose="020B0609020204030204" pitchFamily="49" charset="0"/>
              </a:rPr>
              <a:t>(</a:t>
            </a:r>
            <a:r>
              <a:rPr lang="en-ID" sz="1100" b="0" dirty="0">
                <a:solidFill>
                  <a:srgbClr val="7A3E9D"/>
                </a:solidFill>
                <a:effectLst/>
                <a:latin typeface="Consolas" panose="020B0609020204030204" pitchFamily="49" charset="0"/>
              </a:rPr>
              <a:t>item</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err="1">
                <a:solidFill>
                  <a:srgbClr val="7A3E9D"/>
                </a:solidFill>
                <a:effectLst/>
                <a:latin typeface="Consolas" panose="020B0609020204030204" pitchFamily="49" charset="0"/>
              </a:rPr>
              <a:t>results</a:t>
            </a:r>
            <a:r>
              <a:rPr lang="en-ID" sz="1100" b="0" dirty="0" err="1">
                <a:solidFill>
                  <a:srgbClr val="777777"/>
                </a:solidFill>
                <a:effectLst/>
                <a:latin typeface="Consolas" panose="020B0609020204030204" pitchFamily="49" charset="0"/>
              </a:rPr>
              <a:t>.</a:t>
            </a:r>
            <a:r>
              <a:rPr lang="en-ID" sz="1100" b="1" dirty="0" err="1">
                <a:solidFill>
                  <a:srgbClr val="AA3731"/>
                </a:solidFill>
                <a:effectLst/>
                <a:latin typeface="Consolas" panose="020B0609020204030204" pitchFamily="49" charset="0"/>
              </a:rPr>
              <a:t>append</a:t>
            </a:r>
            <a:r>
              <a:rPr lang="en-ID" sz="1100" b="0" dirty="0">
                <a:solidFill>
                  <a:srgbClr val="777777"/>
                </a:solidFill>
                <a:effectLst/>
                <a:latin typeface="Consolas" panose="020B0609020204030204" pitchFamily="49" charset="0"/>
              </a:rPr>
              <a:t>(</a:t>
            </a:r>
            <a:r>
              <a:rPr lang="en-ID" sz="1100" b="0" dirty="0" err="1">
                <a:solidFill>
                  <a:srgbClr val="7A3E9D"/>
                </a:solidFill>
                <a:effectLst/>
                <a:latin typeface="Consolas" panose="020B0609020204030204" pitchFamily="49" charset="0"/>
              </a:rPr>
              <a:t>i</a:t>
            </a:r>
            <a:r>
              <a:rPr lang="en-ID" sz="1100" b="0" dirty="0">
                <a:solidFill>
                  <a:srgbClr val="777777"/>
                </a:solidFill>
                <a:effectLst/>
                <a:latin typeface="Consolas" panose="020B0609020204030204" pitchFamily="49" charset="0"/>
              </a:rPr>
              <a:t>)</a:t>
            </a:r>
            <a:endParaRPr lang="en-ID" sz="1100" b="0" dirty="0">
              <a:solidFill>
                <a:srgbClr val="333333"/>
              </a:solidFill>
              <a:effectLst/>
              <a:latin typeface="Consolas" panose="020B0609020204030204" pitchFamily="49" charset="0"/>
            </a:endParaRPr>
          </a:p>
          <a:p>
            <a:r>
              <a:rPr lang="en-ID" sz="1100" b="0" dirty="0">
                <a:solidFill>
                  <a:srgbClr val="333333"/>
                </a:solidFill>
                <a:effectLst/>
                <a:latin typeface="Consolas" panose="020B0609020204030204" pitchFamily="49" charset="0"/>
              </a:rPr>
              <a:t>        </a:t>
            </a:r>
            <a:r>
              <a:rPr lang="en-ID" sz="1100" b="0" dirty="0">
                <a:solidFill>
                  <a:srgbClr val="4B69C6"/>
                </a:solidFill>
                <a:effectLst/>
                <a:latin typeface="Consolas" panose="020B0609020204030204" pitchFamily="49" charset="0"/>
              </a:rPr>
              <a:t>return</a:t>
            </a:r>
            <a:r>
              <a:rPr lang="en-ID" sz="1100" b="0" dirty="0">
                <a:solidFill>
                  <a:srgbClr val="333333"/>
                </a:solidFill>
                <a:effectLst/>
                <a:latin typeface="Consolas" panose="020B0609020204030204" pitchFamily="49" charset="0"/>
              </a:rPr>
              <a:t> </a:t>
            </a:r>
            <a:r>
              <a:rPr lang="en-ID" sz="1100" b="0" dirty="0">
                <a:solidFill>
                  <a:srgbClr val="7A3E9D"/>
                </a:solidFill>
                <a:effectLst/>
                <a:latin typeface="Consolas" panose="020B0609020204030204" pitchFamily="49" charset="0"/>
              </a:rPr>
              <a:t>results</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022018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graphql.py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3600986"/>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input </a:t>
            </a:r>
            <a:r>
              <a:rPr lang="en-ID" sz="1200" b="0" i="1" dirty="0" err="1">
                <a:solidFill>
                  <a:srgbClr val="AAAAAA"/>
                </a:solidFill>
                <a:effectLst/>
                <a:latin typeface="Consolas" panose="020B0609020204030204" pitchFamily="49" charset="0"/>
              </a:rPr>
              <a:t>MemoInput</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MemoInput</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InputObjectType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id</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required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topic</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message</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tags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List</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br>
              <a:rPr lang="en-ID" sz="1200" b="0" dirty="0">
                <a:solidFill>
                  <a:srgbClr val="333333"/>
                </a:solidFill>
                <a:effectLst/>
                <a:latin typeface="Consolas" panose="020B0609020204030204" pitchFamily="49" charset="0"/>
              </a:rPr>
            </a:br>
            <a:r>
              <a:rPr lang="en-ID" sz="1200" b="0" i="1" dirty="0">
                <a:solidFill>
                  <a:srgbClr val="AAAAAA"/>
                </a:solidFill>
                <a:effectLst/>
                <a:latin typeface="Consolas" panose="020B0609020204030204" pitchFamily="49" charset="0"/>
              </a:rPr>
              <a:t># Create item</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CreateItem</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Mutation</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Arguments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MemoInput</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required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Output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Memo</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mutate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r>
              <a:rPr lang="en-ID" sz="1200" b="0" dirty="0">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upsert_item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__new</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Memo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__</a:t>
            </a:r>
            <a:r>
              <a:rPr lang="en-ID" sz="1200" b="0" dirty="0" err="1">
                <a:solidFill>
                  <a:srgbClr val="7A3E9D"/>
                </a:solidFill>
                <a:effectLst/>
                <a:latin typeface="Consolas" panose="020B0609020204030204" pitchFamily="49" charset="0"/>
              </a:rPr>
              <a:t>dict</a:t>
            </a:r>
            <a:r>
              <a:rPr lang="en-ID" sz="1200" b="0" dirty="0">
                <a:solidFill>
                  <a:srgbClr val="7A3E9D"/>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update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endParaRPr lang="en-ID" sz="1200" b="0" dirty="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21D1E9-2993-4202-84B1-7B4A7C104F70}"/>
              </a:ext>
            </a:extLst>
          </p:cNvPr>
          <p:cNvSpPr txBox="1"/>
          <p:nvPr/>
        </p:nvSpPr>
        <p:spPr>
          <a:xfrm>
            <a:off x="6224515" y="1957530"/>
            <a:ext cx="5416101" cy="4893647"/>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Delete item</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DeleteItem</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Mutation</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Arguments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MemoInput</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required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Output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Memo</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mutate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r>
              <a:rPr lang="en-ID" sz="1200" b="0" dirty="0">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delete_item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if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len</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&gt;</a:t>
            </a:r>
            <a:r>
              <a:rPr lang="en-ID" sz="1200" b="0" dirty="0">
                <a:solidFill>
                  <a:srgbClr val="333333"/>
                </a:solidFill>
                <a:effectLst/>
                <a:latin typeface="Consolas" panose="020B0609020204030204" pitchFamily="49" charset="0"/>
              </a:rPr>
              <a:t> </a:t>
            </a:r>
            <a:r>
              <a:rPr lang="en-ID" sz="1200" b="0" dirty="0">
                <a:solidFill>
                  <a:srgbClr val="9C5D27"/>
                </a:solidFill>
                <a:effectLst/>
                <a:latin typeface="Consolas" panose="020B0609020204030204" pitchFamily="49" charset="0"/>
              </a:rPr>
              <a:t>0</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__new</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Memo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__</a:t>
            </a:r>
            <a:r>
              <a:rPr lang="en-ID" sz="1200" b="0" dirty="0" err="1">
                <a:solidFill>
                  <a:srgbClr val="7A3E9D"/>
                </a:solidFill>
                <a:effectLst/>
                <a:latin typeface="Consolas" panose="020B0609020204030204" pitchFamily="49" charset="0"/>
              </a:rPr>
              <a:t>dict</a:t>
            </a:r>
            <a:r>
              <a:rPr lang="en-ID" sz="1200" b="0" dirty="0">
                <a:solidFill>
                  <a:srgbClr val="7A3E9D"/>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update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0</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a:solidFill>
                  <a:srgbClr val="9C5D27"/>
                </a:solidFill>
                <a:effectLst/>
                <a:latin typeface="Consolas" panose="020B0609020204030204" pitchFamily="49" charset="0"/>
              </a:rPr>
              <a:t>None</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br>
              <a:rPr lang="en-ID" sz="1200" b="0" dirty="0">
                <a:solidFill>
                  <a:srgbClr val="333333"/>
                </a:solidFill>
                <a:effectLst/>
                <a:latin typeface="Consolas" panose="020B0609020204030204" pitchFamily="49" charset="0"/>
              </a:rPr>
            </a:br>
            <a:r>
              <a:rPr lang="en-ID" sz="1200" b="0" i="1" dirty="0">
                <a:solidFill>
                  <a:srgbClr val="AAAAAA"/>
                </a:solidFill>
                <a:effectLst/>
                <a:latin typeface="Consolas" panose="020B0609020204030204" pitchFamily="49" charset="0"/>
              </a:rPr>
              <a:t># </a:t>
            </a:r>
            <a:r>
              <a:rPr lang="en-ID" sz="1200" b="0" i="1" dirty="0" err="1">
                <a:solidFill>
                  <a:srgbClr val="AAAAAA"/>
                </a:solidFill>
                <a:effectLst/>
                <a:latin typeface="Consolas" panose="020B0609020204030204" pitchFamily="49" charset="0"/>
              </a:rPr>
              <a:t>Upsert</a:t>
            </a:r>
            <a:r>
              <a:rPr lang="en-ID" sz="1200" b="0" i="1" dirty="0">
                <a:solidFill>
                  <a:srgbClr val="AAAAAA"/>
                </a:solidFill>
                <a:effectLst/>
                <a:latin typeface="Consolas" panose="020B0609020204030204" pitchFamily="49" charset="0"/>
              </a:rPr>
              <a:t> item</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UpsertItem</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Mutation</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Arguments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MemoInput</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required</a:t>
            </a:r>
            <a:r>
              <a:rPr lang="en-ID" sz="1200" b="0" dirty="0">
                <a:solidFill>
                  <a:srgbClr val="777777"/>
                </a:solidFill>
                <a:effectLst/>
                <a:latin typeface="Consolas" panose="020B0609020204030204" pitchFamily="49" charset="0"/>
              </a:rPr>
              <a:t>=</a:t>
            </a:r>
            <a:r>
              <a:rPr lang="en-ID" sz="1200" b="0" dirty="0">
                <a:solidFill>
                  <a:srgbClr val="9C5D27"/>
                </a:solidFill>
                <a:effectLst/>
                <a:latin typeface="Consolas" panose="020B0609020204030204" pitchFamily="49" charset="0"/>
              </a:rPr>
              <a:t>True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Output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Memo</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mutate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r>
              <a:rPr lang="en-ID" sz="1200" b="0" dirty="0">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upsert_item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__new</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Memo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__</a:t>
            </a:r>
            <a:r>
              <a:rPr lang="en-ID" sz="1200" b="0" dirty="0" err="1">
                <a:solidFill>
                  <a:srgbClr val="7A3E9D"/>
                </a:solidFill>
                <a:effectLst/>
                <a:latin typeface="Consolas" panose="020B0609020204030204" pitchFamily="49" charset="0"/>
              </a:rPr>
              <a:t>dict</a:t>
            </a:r>
            <a:r>
              <a:rPr lang="en-ID" sz="1200" b="0" dirty="0">
                <a:solidFill>
                  <a:srgbClr val="7A3E9D"/>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update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380835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graphql.py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2862322"/>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Random item</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RandomItem</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Mutation</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Output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Memo</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mutate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id</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str</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uuid</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uuid4</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replace</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topic</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Auto Generated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message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Sample message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tags</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sample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auto message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r>
              <a:rPr lang="en-ID" sz="1200" b="0" dirty="0">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upsert_item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__new</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Memo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__</a:t>
            </a:r>
            <a:r>
              <a:rPr lang="en-ID" sz="1200" b="0" dirty="0" err="1">
                <a:solidFill>
                  <a:srgbClr val="7A3E9D"/>
                </a:solidFill>
                <a:effectLst/>
                <a:latin typeface="Consolas" panose="020B0609020204030204" pitchFamily="49" charset="0"/>
              </a:rPr>
              <a:t>dict</a:t>
            </a:r>
            <a:r>
              <a:rPr lang="en-ID" sz="1200" b="0" dirty="0">
                <a:solidFill>
                  <a:srgbClr val="7A3E9D"/>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update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endParaRPr lang="en-ID" sz="1200" b="0" dirty="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21D1E9-2993-4202-84B1-7B4A7C104F70}"/>
              </a:ext>
            </a:extLst>
          </p:cNvPr>
          <p:cNvSpPr txBox="1"/>
          <p:nvPr/>
        </p:nvSpPr>
        <p:spPr>
          <a:xfrm>
            <a:off x="6224515" y="1957530"/>
            <a:ext cx="5416101" cy="3600986"/>
          </a:xfrm>
          <a:prstGeom prst="rect">
            <a:avLst/>
          </a:prstGeom>
          <a:noFill/>
          <a:ln>
            <a:solidFill>
              <a:schemeClr val="tx1"/>
            </a:solidFill>
          </a:ln>
        </p:spPr>
        <p:txBody>
          <a:bodyPr wrap="square" rtlCol="0">
            <a:spAutoFit/>
          </a:bodyPr>
          <a:lstStyle/>
          <a:p>
            <a:r>
              <a:rPr lang="en-ID" sz="1200" b="0" i="1" dirty="0">
                <a:solidFill>
                  <a:srgbClr val="AAAAAA"/>
                </a:solidFill>
                <a:effectLst/>
                <a:latin typeface="Consolas" panose="020B0609020204030204" pitchFamily="49" charset="0"/>
              </a:rPr>
              <a:t># type Mutation</a:t>
            </a:r>
            <a:endParaRPr lang="en-ID" sz="1200" b="0" dirty="0">
              <a:solidFill>
                <a:srgbClr val="333333"/>
              </a:solidFill>
              <a:effectLst/>
              <a:latin typeface="Consolas" panose="020B0609020204030204" pitchFamily="49" charset="0"/>
            </a:endParaRPr>
          </a:p>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Mutation</a:t>
            </a:r>
            <a:r>
              <a:rPr lang="en-ID" sz="1200" b="0" dirty="0">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ObjectType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create</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CreateItem</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Field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delete</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DeleteItem</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Field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upsert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UpsertItem</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Field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random</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RandomItem</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Field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sample</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String</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resolve_sample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info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item</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id</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a:solidFill>
                  <a:srgbClr val="7A3E9D"/>
                </a:solidFill>
                <a:effectLst/>
                <a:latin typeface="Consolas" panose="020B0609020204030204" pitchFamily="49" charset="0"/>
              </a:rPr>
              <a:t>str</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uuid</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uuid4</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replace</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topic</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Auto Generated</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message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Sample message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tags</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sample</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448C27"/>
                </a:solidFill>
                <a:effectLst/>
                <a:latin typeface="Consolas" panose="020B0609020204030204" pitchFamily="49" charset="0"/>
              </a:rPr>
              <a:t>auto message</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DatabaseConnection</a:t>
            </a:r>
            <a:r>
              <a:rPr lang="en-ID" sz="1200" b="0" dirty="0">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upsert_item</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item</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Memo</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__new</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Memo</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__</a:t>
            </a:r>
            <a:r>
              <a:rPr lang="en-ID" sz="1200" b="0" dirty="0" err="1">
                <a:solidFill>
                  <a:srgbClr val="7A3E9D"/>
                </a:solidFill>
                <a:effectLst/>
                <a:latin typeface="Consolas" panose="020B0609020204030204" pitchFamily="49" charset="0"/>
              </a:rPr>
              <a:t>dict</a:t>
            </a:r>
            <a:r>
              <a:rPr lang="en-ID" sz="1200" b="0" dirty="0">
                <a:solidFill>
                  <a:srgbClr val="7A3E9D"/>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1" dirty="0">
                <a:solidFill>
                  <a:srgbClr val="AA3731"/>
                </a:solidFill>
                <a:effectLst/>
                <a:latin typeface="Consolas" panose="020B0609020204030204" pitchFamily="49" charset="0"/>
              </a:rPr>
              <a:t>update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results</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i</a:t>
            </a: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522486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graphql.py</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5EBD15-F8C0-4224-9D8B-32AD809CFF49}"/>
              </a:ext>
            </a:extLst>
          </p:cNvPr>
          <p:cNvSpPr txBox="1"/>
          <p:nvPr/>
        </p:nvSpPr>
        <p:spPr>
          <a:xfrm>
            <a:off x="587884" y="1957530"/>
            <a:ext cx="5416101" cy="2677656"/>
          </a:xfrm>
          <a:prstGeom prst="rect">
            <a:avLst/>
          </a:prstGeom>
          <a:noFill/>
          <a:ln>
            <a:solidFill>
              <a:schemeClr val="tx1"/>
            </a:solidFill>
          </a:ln>
        </p:spPr>
        <p:txBody>
          <a:bodyPr wrap="square" rtlCol="0">
            <a:spAutoFit/>
          </a:bodyPr>
          <a:lstStyle/>
          <a:p>
            <a:r>
              <a:rPr lang="en-ID" sz="1200" b="0" dirty="0">
                <a:solidFill>
                  <a:srgbClr val="7A3E9D"/>
                </a:solidFill>
                <a:effectLst/>
                <a:latin typeface="Consolas" panose="020B0609020204030204" pitchFamily="49" charset="0"/>
              </a:rPr>
              <a:t>class</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GraphQL</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__</a:t>
            </a:r>
            <a:r>
              <a:rPr lang="en-ID" sz="1200" b="1" dirty="0" err="1">
                <a:solidFill>
                  <a:srgbClr val="AA3731"/>
                </a:solidFill>
                <a:effectLst/>
                <a:latin typeface="Consolas" panose="020B0609020204030204" pitchFamily="49" charset="0"/>
              </a:rPr>
              <a:t>init</a:t>
            </a:r>
            <a:r>
              <a:rPr lang="en-ID" sz="1200" b="1" dirty="0">
                <a:solidFill>
                  <a:srgbClr val="AA3731"/>
                </a:solidFill>
                <a:effectLst/>
                <a:latin typeface="Consolas" panose="020B0609020204030204" pitchFamily="49" charset="0"/>
              </a:rPr>
              <a:t>__</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schema</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graphene</a:t>
            </a:r>
            <a:r>
              <a:rPr lang="en-ID" sz="1200" b="0" dirty="0" err="1">
                <a:solidFill>
                  <a:srgbClr val="777777"/>
                </a:solidFill>
                <a:effectLst/>
                <a:latin typeface="Consolas" panose="020B0609020204030204" pitchFamily="49" charset="0"/>
              </a:rPr>
              <a:t>.</a:t>
            </a:r>
            <a:r>
              <a:rPr lang="en-ID" sz="1200" b="1" dirty="0" err="1">
                <a:solidFill>
                  <a:srgbClr val="7A3E9D"/>
                </a:solidFill>
                <a:effectLst/>
                <a:latin typeface="Consolas" panose="020B0609020204030204" pitchFamily="49" charset="0"/>
              </a:rPr>
              <a:t>Schema</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mutation</a:t>
            </a:r>
            <a:r>
              <a:rPr lang="en-ID" sz="1200" b="0" dirty="0">
                <a:solidFill>
                  <a:srgbClr val="777777"/>
                </a:solidFill>
                <a:effectLst/>
                <a:latin typeface="Consolas" panose="020B0609020204030204" pitchFamily="49" charset="0"/>
              </a:rPr>
              <a:t>=</a:t>
            </a:r>
            <a:r>
              <a:rPr lang="en-ID" sz="1200" b="1" dirty="0">
                <a:solidFill>
                  <a:srgbClr val="7A3E9D"/>
                </a:solidFill>
                <a:effectLst/>
                <a:latin typeface="Consolas" panose="020B0609020204030204" pitchFamily="49" charset="0"/>
              </a:rPr>
              <a:t>Mutation</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a:solidFill>
                  <a:srgbClr val="AA3731"/>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schema</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execute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1" dirty="0" err="1">
                <a:solidFill>
                  <a:srgbClr val="7A3E9D"/>
                </a:solidFill>
                <a:effectLst/>
                <a:latin typeface="Consolas" panose="020B0609020204030204" pitchFamily="49" charset="0"/>
              </a:rPr>
              <a:t>json</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dumps</a:t>
            </a:r>
            <a:r>
              <a:rPr lang="en-ID" sz="1200" b="0" dirty="0">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results</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data</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br>
              <a:rPr lang="en-ID" sz="1200" b="0" dirty="0">
                <a:solidFill>
                  <a:srgbClr val="333333"/>
                </a:solidFill>
                <a:effectLst/>
                <a:latin typeface="Consolas" panose="020B0609020204030204" pitchFamily="49" charset="0"/>
              </a:rPr>
            </a:b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def</a:t>
            </a:r>
            <a:r>
              <a:rPr lang="en-ID" sz="1200" b="0" dirty="0">
                <a:solidFill>
                  <a:srgbClr val="333333"/>
                </a:solidFill>
                <a:effectLst/>
                <a:latin typeface="Consolas" panose="020B0609020204030204" pitchFamily="49" charset="0"/>
              </a:rPr>
              <a:t> </a:t>
            </a:r>
            <a:r>
              <a:rPr lang="en-ID" sz="1200" b="1" dirty="0" err="1">
                <a:solidFill>
                  <a:srgbClr val="AA3731"/>
                </a:solidFill>
                <a:effectLst/>
                <a:latin typeface="Consolas" panose="020B0609020204030204" pitchFamily="49" charset="0"/>
              </a:rPr>
              <a:t>queryWithContext</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self</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context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r>
              <a:rPr lang="en-ID" sz="1200" b="0" dirty="0">
                <a:solidFill>
                  <a:srgbClr val="333333"/>
                </a:solidFill>
                <a:effectLst/>
                <a:latin typeface="Consolas" panose="020B0609020204030204" pitchFamily="49" charset="0"/>
              </a:rPr>
              <a:t> </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err="1">
                <a:solidFill>
                  <a:srgbClr val="7A3E9D"/>
                </a:solidFill>
                <a:effectLst/>
                <a:latin typeface="Consolas" panose="020B0609020204030204" pitchFamily="49" charset="0"/>
              </a:rPr>
              <a:t>self</a:t>
            </a:r>
            <a:r>
              <a:rPr lang="en-ID" sz="1200" b="0" dirty="0" err="1">
                <a:solidFill>
                  <a:srgbClr val="777777"/>
                </a:solidFill>
                <a:effectLst/>
                <a:latin typeface="Consolas" panose="020B0609020204030204" pitchFamily="49" charset="0"/>
              </a:rPr>
              <a:t>.</a:t>
            </a:r>
            <a:r>
              <a:rPr lang="en-ID" sz="1200" b="0" dirty="0" err="1">
                <a:solidFill>
                  <a:srgbClr val="7A3E9D"/>
                </a:solidFill>
                <a:effectLst/>
                <a:latin typeface="Consolas" panose="020B0609020204030204" pitchFamily="49" charset="0"/>
              </a:rPr>
              <a:t>schema</a:t>
            </a:r>
            <a:r>
              <a:rPr lang="en-ID" sz="1200" b="0" dirty="0" err="1">
                <a:solidFill>
                  <a:srgbClr val="777777"/>
                </a:solidFill>
                <a:effectLst/>
                <a:latin typeface="Consolas" panose="020B0609020204030204" pitchFamily="49" charset="0"/>
              </a:rPr>
              <a:t>.</a:t>
            </a:r>
            <a:r>
              <a:rPr lang="en-ID" sz="1200" b="1" dirty="0" err="1">
                <a:solidFill>
                  <a:srgbClr val="AA3731"/>
                </a:solidFill>
                <a:effectLst/>
                <a:latin typeface="Consolas" panose="020B0609020204030204" pitchFamily="49" charset="0"/>
              </a:rPr>
              <a:t>execute</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query</a:t>
            </a:r>
            <a:r>
              <a:rPr lang="en-ID" sz="1200" b="0" dirty="0">
                <a:solidFill>
                  <a:srgbClr val="777777"/>
                </a:solidFill>
                <a:effectLst/>
                <a:latin typeface="Consolas" panose="020B0609020204030204" pitchFamily="49" charset="0"/>
              </a:rPr>
              <a:t>,</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context</a:t>
            </a:r>
            <a:r>
              <a:rPr lang="en-ID" sz="1200" b="0" dirty="0">
                <a:solidFill>
                  <a:srgbClr val="777777"/>
                </a:solidFill>
                <a:effectLst/>
                <a:latin typeface="Consolas" panose="020B0609020204030204" pitchFamily="49" charset="0"/>
              </a:rPr>
              <a:t>=</a:t>
            </a:r>
            <a:r>
              <a:rPr lang="en-ID" sz="1200" b="0" dirty="0">
                <a:solidFill>
                  <a:srgbClr val="7A3E9D"/>
                </a:solidFill>
                <a:effectLst/>
                <a:latin typeface="Consolas" panose="020B0609020204030204" pitchFamily="49" charset="0"/>
              </a:rPr>
              <a:t>context</a:t>
            </a:r>
            <a:r>
              <a:rPr lang="en-ID" sz="1200" b="0" dirty="0">
                <a:solidFill>
                  <a:srgbClr val="777777"/>
                </a:solidFill>
                <a:effectLst/>
                <a:latin typeface="Consolas" panose="020B0609020204030204" pitchFamily="49" charset="0"/>
              </a:rPr>
              <a:t>)</a:t>
            </a:r>
            <a:endParaRPr lang="en-ID" sz="1200" b="0" dirty="0">
              <a:solidFill>
                <a:srgbClr val="333333"/>
              </a:solidFill>
              <a:effectLst/>
              <a:latin typeface="Consolas" panose="020B0609020204030204" pitchFamily="49" charset="0"/>
            </a:endParaRPr>
          </a:p>
          <a:p>
            <a:r>
              <a:rPr lang="en-ID" sz="1200" b="0" dirty="0">
                <a:solidFill>
                  <a:srgbClr val="333333"/>
                </a:solidFill>
                <a:effectLst/>
                <a:latin typeface="Consolas" panose="020B0609020204030204" pitchFamily="49" charset="0"/>
              </a:rPr>
              <a:t>        </a:t>
            </a:r>
            <a:r>
              <a:rPr lang="en-ID" sz="1200" b="0" dirty="0">
                <a:solidFill>
                  <a:srgbClr val="4B69C6"/>
                </a:solidFill>
                <a:effectLst/>
                <a:latin typeface="Consolas" panose="020B0609020204030204" pitchFamily="49" charset="0"/>
              </a:rPr>
              <a:t>return</a:t>
            </a:r>
            <a:r>
              <a:rPr lang="en-ID" sz="1200" b="0" dirty="0">
                <a:solidFill>
                  <a:srgbClr val="333333"/>
                </a:solidFill>
                <a:effectLst/>
                <a:latin typeface="Consolas" panose="020B0609020204030204" pitchFamily="49" charset="0"/>
              </a:rPr>
              <a:t> </a:t>
            </a:r>
            <a:r>
              <a:rPr lang="en-ID" sz="1200" b="0" dirty="0">
                <a:solidFill>
                  <a:srgbClr val="7A3E9D"/>
                </a:solidFill>
                <a:effectLst/>
                <a:latin typeface="Consolas" panose="020B0609020204030204" pitchFamily="49" charset="0"/>
              </a:rPr>
              <a:t>results</a:t>
            </a:r>
            <a:endParaRPr lang="en-ID" sz="12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60261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F19BDB-D67C-4465-90A2-18349187C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29" y="1891915"/>
            <a:ext cx="4280788" cy="2173807"/>
          </a:xfrm>
          <a:prstGeom prst="rect">
            <a:avLst/>
          </a:prstGeom>
        </p:spPr>
      </p:pic>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69096" y="558817"/>
            <a:ext cx="7776368" cy="1698725"/>
          </a:xfrm>
        </p:spPr>
        <p:txBody>
          <a:bodyPr>
            <a:normAutofit/>
          </a:bodyPr>
          <a:lstStyle/>
          <a:p>
            <a:r>
              <a:rPr lang="en-US">
                <a:solidFill>
                  <a:srgbClr val="12306B"/>
                </a:solidFill>
                <a:latin typeface="Montserrat SemiBold" panose="00000700000000000000" pitchFamily="2" charset="0"/>
              </a:rPr>
              <a:t>Microsoft</a:t>
            </a:r>
            <a:br>
              <a:rPr lang="en-US">
                <a:solidFill>
                  <a:srgbClr val="12306B"/>
                </a:solidFill>
                <a:latin typeface="Montserrat SemiBold" panose="00000700000000000000" pitchFamily="2" charset="0"/>
              </a:rPr>
            </a:br>
            <a:r>
              <a:rPr lang="en-US">
                <a:solidFill>
                  <a:srgbClr val="12306B"/>
                </a:solidFill>
                <a:latin typeface="Montserrat SemiBold" panose="00000700000000000000" pitchFamily="2" charset="0"/>
              </a:rPr>
              <a:t>Partner Network</a:t>
            </a:r>
            <a:endParaRPr lang="en-ID">
              <a:solidFill>
                <a:srgbClr val="12306B"/>
              </a:solidFill>
              <a:latin typeface="Montserrat SemiBold" panose="00000700000000000000" pitchFamily="2" charset="0"/>
            </a:endParaRPr>
          </a:p>
        </p:txBody>
      </p:sp>
      <p:sp>
        <p:nvSpPr>
          <p:cNvPr id="30" name="TextBox 29">
            <a:extLst>
              <a:ext uri="{FF2B5EF4-FFF2-40B4-BE49-F238E27FC236}">
                <a16:creationId xmlns:a16="http://schemas.microsoft.com/office/drawing/2014/main" id="{E7DA0717-B762-4983-9A61-74E4D491CC34}"/>
              </a:ext>
            </a:extLst>
          </p:cNvPr>
          <p:cNvSpPr txBox="1"/>
          <p:nvPr/>
        </p:nvSpPr>
        <p:spPr>
          <a:xfrm>
            <a:off x="623888" y="96887"/>
            <a:ext cx="24493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take you closer to AI</a:t>
            </a:r>
            <a:endParaRPr kumimoji="0" lang="en-ID" sz="1400" b="0" i="0" u="none" strike="noStrike" kern="1200" cap="none" spc="0" normalizeH="0" baseline="0" noProof="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Google Shape;200;p15">
            <a:extLst>
              <a:ext uri="{FF2B5EF4-FFF2-40B4-BE49-F238E27FC236}">
                <a16:creationId xmlns:a16="http://schemas.microsoft.com/office/drawing/2014/main" id="{657B3E49-5FA1-4B1E-A8FA-DEA600F3F9BC}"/>
              </a:ext>
            </a:extLst>
          </p:cNvPr>
          <p:cNvSpPr txBox="1">
            <a:spLocks/>
          </p:cNvSpPr>
          <p:nvPr/>
        </p:nvSpPr>
        <p:spPr>
          <a:xfrm>
            <a:off x="714128" y="3744793"/>
            <a:ext cx="5093840" cy="57606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ID"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are aiming for Data and AI competency.</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ID"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Our current Microsoft Data &amp; AI Certification:</a:t>
            </a:r>
            <a:endParaRPr kumimoji="0" lang="en-ID"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Shape&#10;&#10;Description automatically generated with medium confidence">
            <a:extLst>
              <a:ext uri="{FF2B5EF4-FFF2-40B4-BE49-F238E27FC236}">
                <a16:creationId xmlns:a16="http://schemas.microsoft.com/office/drawing/2014/main" id="{046262E1-E06F-4E6A-A643-DC660C6FD0DA}"/>
              </a:ext>
            </a:extLst>
          </p:cNvPr>
          <p:cNvPicPr>
            <a:picLocks noChangeAspect="1"/>
          </p:cNvPicPr>
          <p:nvPr/>
        </p:nvPicPr>
        <p:blipFill rotWithShape="1">
          <a:blip r:embed="rId3">
            <a:extLst>
              <a:ext uri="{28A0092B-C50C-407E-A947-70E740481C1C}">
                <a14:useLocalDpi xmlns:a14="http://schemas.microsoft.com/office/drawing/2010/main" val="0"/>
              </a:ext>
            </a:extLst>
          </a:blip>
          <a:srcRect l="-1" r="368"/>
          <a:stretch/>
        </p:blipFill>
        <p:spPr>
          <a:xfrm>
            <a:off x="552538" y="6093296"/>
            <a:ext cx="2159086" cy="650114"/>
          </a:xfrm>
          <a:prstGeom prst="rect">
            <a:avLst/>
          </a:prstGeom>
        </p:spPr>
      </p:pic>
      <p:pic>
        <p:nvPicPr>
          <p:cNvPr id="4" name="Picture 3" descr="Icon&#10;&#10;Description automatically generated with medium confidence">
            <a:extLst>
              <a:ext uri="{FF2B5EF4-FFF2-40B4-BE49-F238E27FC236}">
                <a16:creationId xmlns:a16="http://schemas.microsoft.com/office/drawing/2014/main" id="{CC629399-CA80-419F-87EB-90EE9BFB6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39" y="4320857"/>
            <a:ext cx="1270065" cy="1270065"/>
          </a:xfrm>
          <a:prstGeom prst="rect">
            <a:avLst/>
          </a:prstGeom>
        </p:spPr>
      </p:pic>
      <p:pic>
        <p:nvPicPr>
          <p:cNvPr id="15" name="Picture 14">
            <a:extLst>
              <a:ext uri="{FF2B5EF4-FFF2-40B4-BE49-F238E27FC236}">
                <a16:creationId xmlns:a16="http://schemas.microsoft.com/office/drawing/2014/main" id="{C254A1F9-A92D-4487-B084-11FAA92F6062}"/>
              </a:ext>
            </a:extLst>
          </p:cNvPr>
          <p:cNvPicPr>
            <a:picLocks noChangeAspect="1"/>
          </p:cNvPicPr>
          <p:nvPr/>
        </p:nvPicPr>
        <p:blipFill rotWithShape="1">
          <a:blip r:embed="rId5"/>
          <a:srcRect l="23617" r="14122"/>
          <a:stretch/>
        </p:blipFill>
        <p:spPr>
          <a:xfrm>
            <a:off x="5951984" y="604"/>
            <a:ext cx="6336704" cy="6936216"/>
          </a:xfrm>
          <a:prstGeom prst="rect">
            <a:avLst/>
          </a:prstGeom>
        </p:spPr>
      </p:pic>
      <p:sp>
        <p:nvSpPr>
          <p:cNvPr id="19" name="TextBox 18">
            <a:extLst>
              <a:ext uri="{FF2B5EF4-FFF2-40B4-BE49-F238E27FC236}">
                <a16:creationId xmlns:a16="http://schemas.microsoft.com/office/drawing/2014/main" id="{0A141352-2996-43CA-903D-6C73C93C18E3}"/>
              </a:ext>
            </a:extLst>
          </p:cNvPr>
          <p:cNvSpPr txBox="1"/>
          <p:nvPr/>
        </p:nvSpPr>
        <p:spPr>
          <a:xfrm>
            <a:off x="623888" y="436395"/>
            <a:ext cx="25917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XQ is an Official</a:t>
            </a:r>
            <a:endParaRPr kumimoji="0" lang="en-ID"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7E7D65E-AE6A-4FA9-A246-DB7EFE0A244B}"/>
              </a:ext>
            </a:extLst>
          </p:cNvPr>
          <p:cNvSpPr txBox="1"/>
          <p:nvPr/>
        </p:nvSpPr>
        <p:spPr>
          <a:xfrm>
            <a:off x="1338981" y="5323213"/>
            <a:ext cx="69128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dirty="0">
                <a:ln>
                  <a:noFill/>
                </a:ln>
                <a:solidFill>
                  <a:srgbClr val="12306B"/>
                </a:solidFill>
                <a:effectLst/>
                <a:uLnTx/>
                <a:uFillTx/>
                <a:latin typeface="Open Sans" panose="020B0606030504020204" pitchFamily="34" charset="0"/>
                <a:ea typeface="Open Sans" panose="020B0606030504020204" pitchFamily="34" charset="0"/>
                <a:cs typeface="Open Sans" panose="020B0606030504020204" pitchFamily="34" charset="0"/>
              </a:rPr>
              <a:t>x4</a:t>
            </a:r>
            <a:endParaRPr kumimoji="0" lang="en-ID" sz="1200" b="1" i="0" u="none" strike="noStrike" kern="1200" cap="none" spc="0" normalizeH="0" baseline="0" noProof="0" dirty="0">
              <a:ln>
                <a:noFill/>
              </a:ln>
              <a:solidFill>
                <a:srgbClr val="12306B"/>
              </a:solidFill>
              <a:effectLst/>
              <a:uLnTx/>
              <a:uFillTx/>
              <a:latin typeface="Calibri" panose="020F0502020204030204"/>
              <a:ea typeface="+mn-ea"/>
              <a:cs typeface="+mn-cs"/>
            </a:endParaRPr>
          </a:p>
        </p:txBody>
      </p:sp>
      <p:pic>
        <p:nvPicPr>
          <p:cNvPr id="1026" name="Picture 2" descr="How to prepare for Microsoft Azure certification AI-100: Designing and  Implementing an Azure AI Solution? | by Caio Moreno | Medium">
            <a:extLst>
              <a:ext uri="{FF2B5EF4-FFF2-40B4-BE49-F238E27FC236}">
                <a16:creationId xmlns:a16="http://schemas.microsoft.com/office/drawing/2014/main" id="{B6E69EF3-F776-49E6-8464-AC28E3CDD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623" y="4316909"/>
            <a:ext cx="1270065" cy="1270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Azure Data Engineer Associate - Acclaim">
            <a:extLst>
              <a:ext uri="{FF2B5EF4-FFF2-40B4-BE49-F238E27FC236}">
                <a16:creationId xmlns:a16="http://schemas.microsoft.com/office/drawing/2014/main" id="{4539744C-741D-4997-8114-540E5D1B4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854" y="4316909"/>
            <a:ext cx="1270065" cy="12700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B2425A2-F0DB-45B9-AA3F-50A678E2D6DA}"/>
              </a:ext>
            </a:extLst>
          </p:cNvPr>
          <p:cNvSpPr txBox="1"/>
          <p:nvPr/>
        </p:nvSpPr>
        <p:spPr>
          <a:xfrm>
            <a:off x="2944814" y="5309975"/>
            <a:ext cx="69128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dirty="0">
                <a:ln>
                  <a:noFill/>
                </a:ln>
                <a:solidFill>
                  <a:srgbClr val="12306B"/>
                </a:solidFill>
                <a:effectLst/>
                <a:uLnTx/>
                <a:uFillTx/>
                <a:latin typeface="Open Sans" panose="020B0606030504020204" pitchFamily="34" charset="0"/>
                <a:ea typeface="Open Sans" panose="020B0606030504020204" pitchFamily="34" charset="0"/>
                <a:cs typeface="Open Sans" panose="020B0606030504020204" pitchFamily="34" charset="0"/>
              </a:rPr>
              <a:t>x11</a:t>
            </a:r>
            <a:endParaRPr kumimoji="0" lang="en-ID" sz="1200" b="1" i="0" u="none" strike="noStrike" kern="1200" cap="none" spc="0" normalizeH="0" baseline="0" noProof="0" dirty="0">
              <a:ln>
                <a:noFill/>
              </a:ln>
              <a:solidFill>
                <a:srgbClr val="12306B"/>
              </a:solidFill>
              <a:effectLst/>
              <a:uLnTx/>
              <a:uFillTx/>
              <a:latin typeface="Calibri" panose="020F0502020204030204"/>
              <a:ea typeface="+mn-ea"/>
              <a:cs typeface="+mn-cs"/>
            </a:endParaRPr>
          </a:p>
        </p:txBody>
      </p:sp>
      <p:pic>
        <p:nvPicPr>
          <p:cNvPr id="5" name="Picture 4" descr="A picture containing text, sign, blue&#10;&#10;Description automatically generated">
            <a:extLst>
              <a:ext uri="{FF2B5EF4-FFF2-40B4-BE49-F238E27FC236}">
                <a16:creationId xmlns:a16="http://schemas.microsoft.com/office/drawing/2014/main" id="{E9DAEFD6-8022-4071-AAEC-BDEB7AE5BF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5041" y="5458262"/>
            <a:ext cx="1270065" cy="1270065"/>
          </a:xfrm>
          <a:prstGeom prst="rect">
            <a:avLst/>
          </a:prstGeom>
        </p:spPr>
      </p:pic>
      <p:pic>
        <p:nvPicPr>
          <p:cNvPr id="7" name="Picture 6" descr="A picture containing text, sign, blue&#10;&#10;Description automatically generated">
            <a:extLst>
              <a:ext uri="{FF2B5EF4-FFF2-40B4-BE49-F238E27FC236}">
                <a16:creationId xmlns:a16="http://schemas.microsoft.com/office/drawing/2014/main" id="{618DA558-4911-489E-B1D4-CFFB9CD252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8099" y="5458262"/>
            <a:ext cx="1270065" cy="1270065"/>
          </a:xfrm>
          <a:prstGeom prst="rect">
            <a:avLst/>
          </a:prstGeom>
        </p:spPr>
      </p:pic>
    </p:spTree>
    <p:extLst>
      <p:ext uri="{BB962C8B-B14F-4D97-AF65-F5344CB8AC3E}">
        <p14:creationId xmlns:p14="http://schemas.microsoft.com/office/powerpoint/2010/main" val="985468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Deploy function</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4EDE653E-4A0A-4106-AB50-F6A07DF44673}"/>
              </a:ext>
            </a:extLst>
          </p:cNvPr>
          <p:cNvPicPr>
            <a:picLocks noChangeAspect="1"/>
          </p:cNvPicPr>
          <p:nvPr/>
        </p:nvPicPr>
        <p:blipFill rotWithShape="1">
          <a:blip r:embed="rId3"/>
          <a:srcRect b="10196"/>
          <a:stretch/>
        </p:blipFill>
        <p:spPr>
          <a:xfrm>
            <a:off x="587884" y="1957530"/>
            <a:ext cx="3972479" cy="4371609"/>
          </a:xfrm>
          <a:prstGeom prst="rect">
            <a:avLst/>
          </a:prstGeom>
        </p:spPr>
      </p:pic>
      <p:sp>
        <p:nvSpPr>
          <p:cNvPr id="10" name="Rectangle 9">
            <a:extLst>
              <a:ext uri="{FF2B5EF4-FFF2-40B4-BE49-F238E27FC236}">
                <a16:creationId xmlns:a16="http://schemas.microsoft.com/office/drawing/2014/main" id="{9F6E43C9-1383-44BA-9DD4-F1E181604AFB}"/>
              </a:ext>
            </a:extLst>
          </p:cNvPr>
          <p:cNvSpPr/>
          <p:nvPr/>
        </p:nvSpPr>
        <p:spPr>
          <a:xfrm>
            <a:off x="3519572" y="2941608"/>
            <a:ext cx="258793" cy="3019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73590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Deploy function</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3336D51E-DDA3-4E4F-B3B1-709BBFAB13DB}"/>
              </a:ext>
            </a:extLst>
          </p:cNvPr>
          <p:cNvPicPr>
            <a:picLocks noChangeAspect="1"/>
          </p:cNvPicPr>
          <p:nvPr/>
        </p:nvPicPr>
        <p:blipFill>
          <a:blip r:embed="rId3"/>
          <a:stretch>
            <a:fillRect/>
          </a:stretch>
        </p:blipFill>
        <p:spPr>
          <a:xfrm>
            <a:off x="587884" y="1957530"/>
            <a:ext cx="11052732" cy="3186560"/>
          </a:xfrm>
          <a:prstGeom prst="rect">
            <a:avLst/>
          </a:prstGeom>
        </p:spPr>
      </p:pic>
    </p:spTree>
    <p:extLst>
      <p:ext uri="{BB962C8B-B14F-4D97-AF65-F5344CB8AC3E}">
        <p14:creationId xmlns:p14="http://schemas.microsoft.com/office/powerpoint/2010/main" val="26934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Deploy function</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3336D51E-DDA3-4E4F-B3B1-709BBFAB13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11052732" cy="3157923"/>
          </a:xfrm>
          <a:prstGeom prst="rect">
            <a:avLst/>
          </a:prstGeom>
        </p:spPr>
      </p:pic>
    </p:spTree>
    <p:extLst>
      <p:ext uri="{BB962C8B-B14F-4D97-AF65-F5344CB8AC3E}">
        <p14:creationId xmlns:p14="http://schemas.microsoft.com/office/powerpoint/2010/main" val="218171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Deploy function</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3336D51E-DDA3-4E4F-B3B1-709BBFAB13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29"/>
            <a:ext cx="8228018" cy="4854687"/>
          </a:xfrm>
          <a:prstGeom prst="rect">
            <a:avLst/>
          </a:prstGeom>
        </p:spPr>
      </p:pic>
    </p:spTree>
    <p:extLst>
      <p:ext uri="{BB962C8B-B14F-4D97-AF65-F5344CB8AC3E}">
        <p14:creationId xmlns:p14="http://schemas.microsoft.com/office/powerpoint/2010/main" val="40406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Add application settings</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750945B8-CF46-47B2-B600-92BF17B2F9E7}"/>
              </a:ext>
            </a:extLst>
          </p:cNvPr>
          <p:cNvPicPr>
            <a:picLocks noChangeAspect="1"/>
          </p:cNvPicPr>
          <p:nvPr/>
        </p:nvPicPr>
        <p:blipFill>
          <a:blip r:embed="rId3"/>
          <a:stretch>
            <a:fillRect/>
          </a:stretch>
        </p:blipFill>
        <p:spPr>
          <a:xfrm>
            <a:off x="587884" y="1953435"/>
            <a:ext cx="8906686" cy="4858782"/>
          </a:xfrm>
          <a:prstGeom prst="rect">
            <a:avLst/>
          </a:prstGeom>
        </p:spPr>
      </p:pic>
      <p:sp>
        <p:nvSpPr>
          <p:cNvPr id="8" name="Rectangle 7">
            <a:extLst>
              <a:ext uri="{FF2B5EF4-FFF2-40B4-BE49-F238E27FC236}">
                <a16:creationId xmlns:a16="http://schemas.microsoft.com/office/drawing/2014/main" id="{8E57FD04-CACB-4881-B9C2-B2B1C6685779}"/>
              </a:ext>
            </a:extLst>
          </p:cNvPr>
          <p:cNvSpPr/>
          <p:nvPr/>
        </p:nvSpPr>
        <p:spPr>
          <a:xfrm>
            <a:off x="2562045" y="4968815"/>
            <a:ext cx="3942272" cy="370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434ACF1C-9286-475C-9A89-DC4EE2386809}"/>
              </a:ext>
            </a:extLst>
          </p:cNvPr>
          <p:cNvSpPr/>
          <p:nvPr/>
        </p:nvSpPr>
        <p:spPr>
          <a:xfrm>
            <a:off x="2562045" y="5999854"/>
            <a:ext cx="3942272" cy="370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43737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4D26EA-7483-4A91-B93F-76CCCFEF8780}"/>
              </a:ext>
            </a:extLst>
          </p:cNvPr>
          <p:cNvSpPr txBox="1"/>
          <p:nvPr/>
        </p:nvSpPr>
        <p:spPr>
          <a:xfrm>
            <a:off x="587884" y="1957530"/>
            <a:ext cx="5416101" cy="2123658"/>
          </a:xfrm>
          <a:prstGeom prst="rect">
            <a:avLst/>
          </a:prstGeom>
          <a:noFill/>
          <a:ln>
            <a:solidFill>
              <a:schemeClr val="tx1"/>
            </a:solidFill>
          </a:ln>
        </p:spPr>
        <p:txBody>
          <a:bodyPr wrap="square" rtlCol="0">
            <a:spAutoFit/>
          </a:bodyPr>
          <a:lstStyle/>
          <a:p>
            <a:r>
              <a:rPr lang="en-ID" sz="1200" b="0" dirty="0">
                <a:solidFill>
                  <a:srgbClr val="008000"/>
                </a:solidFill>
                <a:effectLst/>
                <a:latin typeface="Consolas" panose="020B0609020204030204" pitchFamily="49" charset="0"/>
              </a:rPr>
              <a:t>### JSON (RESTAPI?) Style</a:t>
            </a:r>
            <a:endParaRPr lang="en-ID" sz="1200" b="0" dirty="0">
              <a:solidFill>
                <a:srgbClr val="000000"/>
              </a:solidFill>
              <a:effectLst/>
              <a:latin typeface="Consolas" panose="020B0609020204030204" pitchFamily="49" charset="0"/>
            </a:endParaRPr>
          </a:p>
          <a:p>
            <a:r>
              <a:rPr lang="en-ID" sz="1200" b="0" dirty="0">
                <a:solidFill>
                  <a:srgbClr val="AF00DB"/>
                </a:solidFill>
                <a:effectLst/>
                <a:latin typeface="Consolas" panose="020B0609020204030204" pitchFamily="49" charset="0"/>
              </a:rPr>
              <a:t>POST</a:t>
            </a:r>
            <a:r>
              <a:rPr lang="en-ID" sz="1200" b="0" dirty="0">
                <a:solidFill>
                  <a:srgbClr val="000000"/>
                </a:solidFill>
                <a:effectLst/>
                <a:latin typeface="Consolas" panose="020B0609020204030204" pitchFamily="49" charset="0"/>
              </a:rPr>
              <a:t> https://pyconn-graphql.azurewebsites.net/api/SampleGraphQL?code=N4gDSYqmm0qMVAeelWaAY51tJAbTXo/BJH5ABnwf6fRmE5xWZXZzZw==</a:t>
            </a:r>
          </a:p>
          <a:p>
            <a:r>
              <a:rPr lang="en-ID" sz="1200" b="0" dirty="0">
                <a:solidFill>
                  <a:srgbClr val="800000"/>
                </a:solidFill>
                <a:effectLst/>
                <a:latin typeface="Consolas" panose="020B0609020204030204" pitchFamily="49" charset="0"/>
              </a:rPr>
              <a:t>Content-Type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application/json</a:t>
            </a:r>
            <a:endParaRPr lang="en-ID" sz="1200" b="0" dirty="0">
              <a:solidFill>
                <a:srgbClr val="000000"/>
              </a:solidFill>
              <a:effectLst/>
              <a:latin typeface="Consolas" panose="020B0609020204030204" pitchFamily="49" charset="0"/>
            </a:endParaRPr>
          </a:p>
          <a:p>
            <a:br>
              <a:rPr lang="en-ID" sz="1200" b="0" dirty="0">
                <a:solidFill>
                  <a:srgbClr val="000000"/>
                </a:solidFill>
                <a:effectLst/>
                <a:latin typeface="Consolas" panose="020B0609020204030204" pitchFamily="49" charset="0"/>
              </a:rPr>
            </a:br>
            <a:r>
              <a:rPr lang="en-ID" sz="1200" b="0" dirty="0">
                <a:solidFill>
                  <a:srgbClr val="000000"/>
                </a:solidFill>
                <a:effectLst/>
                <a:latin typeface="Consolas" panose="020B0609020204030204" pitchFamily="49" charset="0"/>
              </a:rPr>
              <a:t>{</a:t>
            </a:r>
          </a:p>
          <a:p>
            <a:r>
              <a:rPr lang="en-ID" sz="1200" b="0" dirty="0">
                <a:solidFill>
                  <a:srgbClr val="000000"/>
                </a:solidFill>
                <a:effectLst/>
                <a:latin typeface="Consolas" panose="020B0609020204030204" pitchFamily="49" charset="0"/>
              </a:rPr>
              <a:t>    </a:t>
            </a:r>
            <a:r>
              <a:rPr lang="en-ID" sz="1200" b="0" dirty="0">
                <a:solidFill>
                  <a:srgbClr val="0451A5"/>
                </a:solidFill>
                <a:effectLst/>
                <a:latin typeface="Consolas" panose="020B0609020204030204" pitchFamily="49" charset="0"/>
              </a:rPr>
              <a:t>"query"</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"query list { memos { id topic message tags datetime } }"</a:t>
            </a:r>
            <a:endParaRPr lang="en-ID" sz="1200" b="0" dirty="0">
              <a:solidFill>
                <a:srgbClr val="000000"/>
              </a:solidFill>
              <a:effectLst/>
              <a:latin typeface="Consolas" panose="020B0609020204030204" pitchFamily="49" charset="0"/>
            </a:endParaRPr>
          </a:p>
          <a:p>
            <a:r>
              <a:rPr lang="en-ID" sz="1200" b="0" dirty="0">
                <a:solidFill>
                  <a:srgbClr val="000000"/>
                </a:solidFill>
                <a:effectLst/>
                <a:latin typeface="Consolas" panose="020B0609020204030204" pitchFamily="49" charset="0"/>
              </a:rPr>
              <a:t>}</a:t>
            </a:r>
          </a:p>
          <a:p>
            <a:endParaRPr lang="en-ID" sz="1200" b="0" dirty="0">
              <a:solidFill>
                <a:srgbClr val="333333"/>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1FE3DA12-BDB8-4D88-8A3E-2C2498D0BB1F}"/>
              </a:ext>
            </a:extLst>
          </p:cNvPr>
          <p:cNvSpPr txBox="1"/>
          <p:nvPr/>
        </p:nvSpPr>
        <p:spPr>
          <a:xfrm>
            <a:off x="6224515" y="1957530"/>
            <a:ext cx="5416101" cy="2462213"/>
          </a:xfrm>
          <a:prstGeom prst="rect">
            <a:avLst/>
          </a:prstGeom>
          <a:noFill/>
          <a:ln>
            <a:solidFill>
              <a:schemeClr val="tx1"/>
            </a:solidFill>
          </a:ln>
        </p:spPr>
        <p:txBody>
          <a:bodyPr wrap="square" rtlCol="0">
            <a:spAutoFit/>
          </a:bodyPr>
          <a:lstStyle/>
          <a:p>
            <a:r>
              <a:rPr lang="en-ID" sz="1100" b="0" i="0" dirty="0">
                <a:solidFill>
                  <a:srgbClr val="4D4D4C"/>
                </a:solidFill>
                <a:effectLst/>
                <a:latin typeface="Consolas" panose="020B0609020204030204" pitchFamily="49" charset="0"/>
              </a:rPr>
              <a:t>HTTP/1.1 </a:t>
            </a:r>
            <a:r>
              <a:rPr lang="en-ID" sz="1100" b="0" i="0" dirty="0">
                <a:solidFill>
                  <a:srgbClr val="F5871F"/>
                </a:solidFill>
                <a:effectLst/>
                <a:latin typeface="Consolas" panose="020B0609020204030204" pitchFamily="49" charset="0"/>
              </a:rPr>
              <a:t>200</a:t>
            </a:r>
            <a:r>
              <a:rPr lang="en-ID" sz="1100" b="0" i="0" dirty="0">
                <a:solidFill>
                  <a:srgbClr val="4D4D4C"/>
                </a:solidFill>
                <a:effectLst/>
                <a:latin typeface="Consolas" panose="020B0609020204030204" pitchFamily="49" charset="0"/>
              </a:rPr>
              <a:t> OK </a:t>
            </a:r>
          </a:p>
          <a:p>
            <a:r>
              <a:rPr lang="en-ID" sz="1100" b="0" i="0" dirty="0">
                <a:solidFill>
                  <a:srgbClr val="C82829"/>
                </a:solidFill>
                <a:effectLst/>
                <a:latin typeface="Consolas" panose="020B0609020204030204" pitchFamily="49" charset="0"/>
              </a:rPr>
              <a:t>Transfer-Encoding</a:t>
            </a:r>
            <a:r>
              <a:rPr lang="en-ID" sz="1100" b="0" i="0" dirty="0">
                <a:solidFill>
                  <a:srgbClr val="4D4D4C"/>
                </a:solidFill>
                <a:effectLst/>
                <a:latin typeface="Consolas" panose="020B0609020204030204" pitchFamily="49" charset="0"/>
              </a:rPr>
              <a:t>: chunked </a:t>
            </a:r>
          </a:p>
          <a:p>
            <a:r>
              <a:rPr lang="en-ID" sz="1100" b="0" i="0" dirty="0">
                <a:solidFill>
                  <a:srgbClr val="C82829"/>
                </a:solidFill>
                <a:effectLst/>
                <a:latin typeface="Consolas" panose="020B0609020204030204" pitchFamily="49" charset="0"/>
              </a:rPr>
              <a:t>Content-Type</a:t>
            </a:r>
            <a:r>
              <a:rPr lang="en-ID" sz="1100" b="0" i="0" dirty="0">
                <a:solidFill>
                  <a:srgbClr val="4D4D4C"/>
                </a:solidFill>
                <a:effectLst/>
                <a:latin typeface="Consolas" panose="020B0609020204030204" pitchFamily="49" charset="0"/>
              </a:rPr>
              <a:t>: text/plain; charset=utf-8 </a:t>
            </a:r>
          </a:p>
          <a:p>
            <a:r>
              <a:rPr lang="en-ID" sz="1100" b="0" i="0" dirty="0">
                <a:solidFill>
                  <a:srgbClr val="C82829"/>
                </a:solidFill>
                <a:effectLst/>
                <a:latin typeface="Consolas" panose="020B0609020204030204" pitchFamily="49" charset="0"/>
              </a:rPr>
              <a:t>Server</a:t>
            </a:r>
            <a:r>
              <a:rPr lang="en-ID" sz="1100" b="0" i="0" dirty="0">
                <a:solidFill>
                  <a:srgbClr val="4D4D4C"/>
                </a:solidFill>
                <a:effectLst/>
                <a:latin typeface="Consolas" panose="020B0609020204030204" pitchFamily="49" charset="0"/>
              </a:rPr>
              <a:t>: Kestrel </a:t>
            </a:r>
          </a:p>
          <a:p>
            <a:r>
              <a:rPr lang="en-ID" sz="1100" b="0" i="0" dirty="0">
                <a:solidFill>
                  <a:srgbClr val="C82829"/>
                </a:solidFill>
                <a:effectLst/>
                <a:latin typeface="Consolas" panose="020B0609020204030204" pitchFamily="49" charset="0"/>
              </a:rPr>
              <a:t>Request-Context</a:t>
            </a:r>
            <a:r>
              <a:rPr lang="en-ID" sz="1100" b="0" i="0" dirty="0">
                <a:solidFill>
                  <a:srgbClr val="4D4D4C"/>
                </a:solidFill>
                <a:effectLst/>
                <a:latin typeface="Consolas" panose="020B0609020204030204" pitchFamily="49" charset="0"/>
              </a:rPr>
              <a:t>: </a:t>
            </a:r>
            <a:r>
              <a:rPr lang="en-ID" sz="1100" b="0" i="0" dirty="0" err="1">
                <a:solidFill>
                  <a:srgbClr val="4D4D4C"/>
                </a:solidFill>
                <a:effectLst/>
                <a:latin typeface="Consolas" panose="020B0609020204030204" pitchFamily="49" charset="0"/>
              </a:rPr>
              <a:t>appId</a:t>
            </a:r>
            <a:r>
              <a:rPr lang="en-ID" sz="1100" b="0" i="0" dirty="0">
                <a:solidFill>
                  <a:srgbClr val="4D4D4C"/>
                </a:solidFill>
                <a:effectLst/>
                <a:latin typeface="Consolas" panose="020B0609020204030204" pitchFamily="49" charset="0"/>
              </a:rPr>
              <a:t>=cid-v1:3e55a6a4-fc5c-4b0e-8d14-d90f743828f5 </a:t>
            </a:r>
          </a:p>
          <a:p>
            <a:r>
              <a:rPr lang="en-ID" sz="1100" b="0" i="0" dirty="0">
                <a:solidFill>
                  <a:srgbClr val="C82829"/>
                </a:solidFill>
                <a:effectLst/>
                <a:latin typeface="Consolas" panose="020B0609020204030204" pitchFamily="49" charset="0"/>
              </a:rPr>
              <a:t>Date</a:t>
            </a:r>
            <a:r>
              <a:rPr lang="en-ID" sz="1100" b="0" i="0" dirty="0">
                <a:solidFill>
                  <a:srgbClr val="4D4D4C"/>
                </a:solidFill>
                <a:effectLst/>
                <a:latin typeface="Consolas" panose="020B0609020204030204" pitchFamily="49" charset="0"/>
              </a:rPr>
              <a:t>: Sat, 04 Dec 2021 11:42:06 GMT </a:t>
            </a:r>
          </a:p>
          <a:p>
            <a:r>
              <a:rPr lang="en-ID" sz="1100" b="0" i="0" dirty="0">
                <a:solidFill>
                  <a:srgbClr val="C82829"/>
                </a:solidFill>
                <a:effectLst/>
                <a:latin typeface="Consolas" panose="020B0609020204030204" pitchFamily="49" charset="0"/>
              </a:rPr>
              <a:t>Connection</a:t>
            </a:r>
            <a:r>
              <a:rPr lang="en-ID" sz="1100" b="0" i="0" dirty="0">
                <a:solidFill>
                  <a:srgbClr val="4D4D4C"/>
                </a:solidFill>
                <a:effectLst/>
                <a:latin typeface="Consolas" panose="020B0609020204030204" pitchFamily="49" charset="0"/>
              </a:rPr>
              <a:t>: close </a:t>
            </a:r>
          </a:p>
          <a:p>
            <a:endParaRPr lang="en-ID" sz="1100" b="0" i="0" dirty="0">
              <a:solidFill>
                <a:srgbClr val="4D4D4C"/>
              </a:solidFill>
              <a:effectLst/>
              <a:latin typeface="Consolas" panose="020B0609020204030204" pitchFamily="49" charset="0"/>
            </a:endParaRPr>
          </a:p>
          <a:p>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"memos"</a:t>
            </a:r>
            <a:r>
              <a:rPr lang="en-ID" sz="1100" b="0" i="0" dirty="0">
                <a:solidFill>
                  <a:srgbClr val="4D4D4C"/>
                </a:solidFill>
                <a:effectLst/>
                <a:latin typeface="Consolas" panose="020B0609020204030204" pitchFamily="49" charset="0"/>
              </a:rPr>
              <a:t>: [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"1936e085d7fa432785a06bc73e52194b"</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Generated"</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"Sample message"</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"sample"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message"</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"2021-12-03T11:19:55"</a:t>
            </a:r>
            <a:r>
              <a:rPr lang="en-ID" sz="1100" b="0" i="0" dirty="0">
                <a:solidFill>
                  <a:srgbClr val="4D4D4C"/>
                </a:solidFill>
                <a:effectLst/>
                <a:latin typeface="Consolas" panose="020B0609020204030204" pitchFamily="49" charset="0"/>
              </a:rPr>
              <a:t> },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"fdd372387f56483ab52e51ec4bea102e"</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Generated"</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"Sample message"</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"sample"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message"</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"2021-12-03T11:46:01"</a:t>
            </a:r>
            <a:r>
              <a:rPr lang="en-ID" sz="1100" b="0" i="0" dirty="0">
                <a:solidFill>
                  <a:srgbClr val="4D4D4C"/>
                </a:solidFill>
                <a:effectLst/>
                <a:latin typeface="Consolas" panose="020B0609020204030204" pitchFamily="49" charset="0"/>
              </a:rPr>
              <a:t> } ] }</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800577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4D26EA-7483-4A91-B93F-76CCCFEF8780}"/>
              </a:ext>
            </a:extLst>
          </p:cNvPr>
          <p:cNvSpPr txBox="1"/>
          <p:nvPr/>
        </p:nvSpPr>
        <p:spPr>
          <a:xfrm>
            <a:off x="587884" y="1957530"/>
            <a:ext cx="5416101" cy="3046988"/>
          </a:xfrm>
          <a:prstGeom prst="rect">
            <a:avLst/>
          </a:prstGeom>
          <a:noFill/>
          <a:ln>
            <a:solidFill>
              <a:schemeClr val="tx1"/>
            </a:solidFill>
          </a:ln>
        </p:spPr>
        <p:txBody>
          <a:bodyPr wrap="square" rtlCol="0">
            <a:spAutoFit/>
          </a:bodyPr>
          <a:lstStyle/>
          <a:p>
            <a:r>
              <a:rPr lang="en-ID" sz="1200" b="0" dirty="0">
                <a:solidFill>
                  <a:srgbClr val="008000"/>
                </a:solidFill>
                <a:effectLst/>
                <a:latin typeface="Consolas" panose="020B0609020204030204" pitchFamily="49" charset="0"/>
              </a:rPr>
              <a:t>### </a:t>
            </a:r>
            <a:r>
              <a:rPr lang="en-ID" sz="1200" b="0" dirty="0" err="1">
                <a:solidFill>
                  <a:srgbClr val="008000"/>
                </a:solidFill>
                <a:effectLst/>
                <a:latin typeface="Consolas" panose="020B0609020204030204" pitchFamily="49" charset="0"/>
              </a:rPr>
              <a:t>GraphQL</a:t>
            </a:r>
            <a:r>
              <a:rPr lang="en-ID" sz="1200" b="0" dirty="0">
                <a:solidFill>
                  <a:srgbClr val="008000"/>
                </a:solidFill>
                <a:effectLst/>
                <a:latin typeface="Consolas" panose="020B0609020204030204" pitchFamily="49" charset="0"/>
              </a:rPr>
              <a:t> style</a:t>
            </a:r>
            <a:endParaRPr lang="en-ID" sz="1200" b="0" dirty="0">
              <a:solidFill>
                <a:srgbClr val="000000"/>
              </a:solidFill>
              <a:effectLst/>
              <a:latin typeface="Consolas" panose="020B0609020204030204" pitchFamily="49" charset="0"/>
            </a:endParaRPr>
          </a:p>
          <a:p>
            <a:r>
              <a:rPr lang="en-ID" sz="1200" b="0" dirty="0">
                <a:solidFill>
                  <a:srgbClr val="AF00DB"/>
                </a:solidFill>
                <a:effectLst/>
                <a:latin typeface="Consolas" panose="020B0609020204030204" pitchFamily="49" charset="0"/>
              </a:rPr>
              <a:t>POST</a:t>
            </a:r>
            <a:r>
              <a:rPr lang="en-ID" sz="1200" b="0" dirty="0">
                <a:solidFill>
                  <a:srgbClr val="000000"/>
                </a:solidFill>
                <a:effectLst/>
                <a:latin typeface="Consolas" panose="020B0609020204030204" pitchFamily="49" charset="0"/>
              </a:rPr>
              <a:t> https://pyconn-graphql.azurewebsites.net/api/SampleGraphQL?code=N4gDSYqmm0qMVAeelWaAY51tJAbTXo/BJH5ABnwf6fRmE5xWZXZzZw==</a:t>
            </a:r>
          </a:p>
          <a:p>
            <a:r>
              <a:rPr lang="en-ID" sz="1200" b="0" dirty="0">
                <a:solidFill>
                  <a:srgbClr val="800000"/>
                </a:solidFill>
                <a:effectLst/>
                <a:latin typeface="Consolas" panose="020B0609020204030204" pitchFamily="49" charset="0"/>
              </a:rPr>
              <a:t>Content-Type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application/json</a:t>
            </a:r>
            <a:endParaRPr lang="en-ID" sz="1200" b="0" dirty="0">
              <a:solidFill>
                <a:srgbClr val="000000"/>
              </a:solidFill>
              <a:effectLst/>
              <a:latin typeface="Consolas" panose="020B0609020204030204" pitchFamily="49" charset="0"/>
            </a:endParaRPr>
          </a:p>
          <a:p>
            <a:r>
              <a:rPr lang="en-ID" sz="1200" b="0" dirty="0">
                <a:solidFill>
                  <a:srgbClr val="800000"/>
                </a:solidFill>
                <a:effectLst/>
                <a:latin typeface="Consolas" panose="020B0609020204030204" pitchFamily="49" charset="0"/>
              </a:rPr>
              <a:t>X-REQUEST-TYPE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err="1">
                <a:solidFill>
                  <a:srgbClr val="A31515"/>
                </a:solidFill>
                <a:effectLst/>
                <a:latin typeface="Consolas" panose="020B0609020204030204" pitchFamily="49" charset="0"/>
              </a:rPr>
              <a:t>GraphQL</a:t>
            </a:r>
            <a:endParaRPr lang="en-ID" sz="1200" b="0" dirty="0">
              <a:solidFill>
                <a:srgbClr val="000000"/>
              </a:solidFill>
              <a:effectLst/>
              <a:latin typeface="Consolas" panose="020B0609020204030204" pitchFamily="49" charset="0"/>
            </a:endParaRPr>
          </a:p>
          <a:p>
            <a:br>
              <a:rPr lang="en-ID" sz="1200" b="0" dirty="0">
                <a:solidFill>
                  <a:srgbClr val="000000"/>
                </a:solidFill>
                <a:effectLst/>
                <a:latin typeface="Consolas" panose="020B0609020204030204" pitchFamily="49" charset="0"/>
              </a:rPr>
            </a:br>
            <a:r>
              <a:rPr lang="en-ID" sz="1200" b="0" dirty="0">
                <a:solidFill>
                  <a:srgbClr val="000000"/>
                </a:solidFill>
                <a:effectLst/>
                <a:latin typeface="Consolas" panose="020B0609020204030204" pitchFamily="49" charset="0"/>
              </a:rPr>
              <a:t>query list { </a:t>
            </a:r>
          </a:p>
          <a:p>
            <a:r>
              <a:rPr lang="en-ID" sz="1200" b="0" dirty="0">
                <a:solidFill>
                  <a:srgbClr val="000000"/>
                </a:solidFill>
                <a:effectLst/>
                <a:latin typeface="Consolas" panose="020B0609020204030204" pitchFamily="49" charset="0"/>
              </a:rPr>
              <a:t>    memos { </a:t>
            </a:r>
          </a:p>
          <a:p>
            <a:r>
              <a:rPr lang="en-ID" sz="1200" b="0" dirty="0">
                <a:solidFill>
                  <a:srgbClr val="000000"/>
                </a:solidFill>
                <a:effectLst/>
                <a:latin typeface="Consolas" panose="020B0609020204030204" pitchFamily="49" charset="0"/>
              </a:rPr>
              <a:t>        id</a:t>
            </a:r>
          </a:p>
          <a:p>
            <a:r>
              <a:rPr lang="en-ID" sz="1200" b="0" dirty="0">
                <a:solidFill>
                  <a:srgbClr val="000000"/>
                </a:solidFill>
                <a:effectLst/>
                <a:latin typeface="Consolas" panose="020B0609020204030204" pitchFamily="49" charset="0"/>
              </a:rPr>
              <a:t>        topic</a:t>
            </a:r>
          </a:p>
          <a:p>
            <a:r>
              <a:rPr lang="en-ID" sz="1200" b="0" dirty="0">
                <a:solidFill>
                  <a:srgbClr val="000000"/>
                </a:solidFill>
                <a:effectLst/>
                <a:latin typeface="Consolas" panose="020B0609020204030204" pitchFamily="49" charset="0"/>
              </a:rPr>
              <a:t>        message</a:t>
            </a:r>
          </a:p>
          <a:p>
            <a:r>
              <a:rPr lang="en-ID" sz="1200" b="0" dirty="0">
                <a:solidFill>
                  <a:srgbClr val="000000"/>
                </a:solidFill>
                <a:effectLst/>
                <a:latin typeface="Consolas" panose="020B0609020204030204" pitchFamily="49" charset="0"/>
              </a:rPr>
              <a:t>        tags</a:t>
            </a:r>
          </a:p>
          <a:p>
            <a:r>
              <a:rPr lang="en-ID" sz="1200" b="0" dirty="0">
                <a:solidFill>
                  <a:srgbClr val="000000"/>
                </a:solidFill>
                <a:effectLst/>
                <a:latin typeface="Consolas" panose="020B0609020204030204" pitchFamily="49" charset="0"/>
              </a:rPr>
              <a:t>        datetime</a:t>
            </a:r>
          </a:p>
          <a:p>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FE3DA12-BDB8-4D88-8A3E-2C2498D0BB1F}"/>
              </a:ext>
            </a:extLst>
          </p:cNvPr>
          <p:cNvSpPr txBox="1"/>
          <p:nvPr/>
        </p:nvSpPr>
        <p:spPr>
          <a:xfrm>
            <a:off x="6224515" y="1957530"/>
            <a:ext cx="5416101" cy="2462213"/>
          </a:xfrm>
          <a:prstGeom prst="rect">
            <a:avLst/>
          </a:prstGeom>
          <a:noFill/>
          <a:ln>
            <a:solidFill>
              <a:schemeClr val="tx1"/>
            </a:solidFill>
          </a:ln>
        </p:spPr>
        <p:txBody>
          <a:bodyPr wrap="square" rtlCol="0">
            <a:spAutoFit/>
          </a:bodyPr>
          <a:lstStyle/>
          <a:p>
            <a:r>
              <a:rPr lang="en-ID" sz="1100" b="0" i="0" dirty="0">
                <a:solidFill>
                  <a:srgbClr val="4D4D4C"/>
                </a:solidFill>
                <a:effectLst/>
                <a:latin typeface="Consolas" panose="020B0609020204030204" pitchFamily="49" charset="0"/>
              </a:rPr>
              <a:t>HTTP/1.1 </a:t>
            </a:r>
            <a:r>
              <a:rPr lang="en-ID" sz="1100" b="0" i="0" dirty="0">
                <a:solidFill>
                  <a:srgbClr val="F5871F"/>
                </a:solidFill>
                <a:effectLst/>
                <a:latin typeface="Consolas" panose="020B0609020204030204" pitchFamily="49" charset="0"/>
              </a:rPr>
              <a:t>200</a:t>
            </a:r>
            <a:r>
              <a:rPr lang="en-ID" sz="1100" b="0" i="0" dirty="0">
                <a:solidFill>
                  <a:srgbClr val="4D4D4C"/>
                </a:solidFill>
                <a:effectLst/>
                <a:latin typeface="Consolas" panose="020B0609020204030204" pitchFamily="49" charset="0"/>
              </a:rPr>
              <a:t> OK </a:t>
            </a:r>
          </a:p>
          <a:p>
            <a:r>
              <a:rPr lang="en-ID" sz="1100" b="0" i="0" dirty="0">
                <a:solidFill>
                  <a:srgbClr val="C82829"/>
                </a:solidFill>
                <a:effectLst/>
                <a:latin typeface="Consolas" panose="020B0609020204030204" pitchFamily="49" charset="0"/>
              </a:rPr>
              <a:t>Transfer-Encoding</a:t>
            </a:r>
            <a:r>
              <a:rPr lang="en-ID" sz="1100" b="0" i="0" dirty="0">
                <a:solidFill>
                  <a:srgbClr val="4D4D4C"/>
                </a:solidFill>
                <a:effectLst/>
                <a:latin typeface="Consolas" panose="020B0609020204030204" pitchFamily="49" charset="0"/>
              </a:rPr>
              <a:t>: chunked </a:t>
            </a:r>
          </a:p>
          <a:p>
            <a:r>
              <a:rPr lang="en-ID" sz="1100" b="0" i="0" dirty="0">
                <a:solidFill>
                  <a:srgbClr val="C82829"/>
                </a:solidFill>
                <a:effectLst/>
                <a:latin typeface="Consolas" panose="020B0609020204030204" pitchFamily="49" charset="0"/>
              </a:rPr>
              <a:t>Content-Type</a:t>
            </a:r>
            <a:r>
              <a:rPr lang="en-ID" sz="1100" b="0" i="0" dirty="0">
                <a:solidFill>
                  <a:srgbClr val="4D4D4C"/>
                </a:solidFill>
                <a:effectLst/>
                <a:latin typeface="Consolas" panose="020B0609020204030204" pitchFamily="49" charset="0"/>
              </a:rPr>
              <a:t>: text/plain; charset=utf-8 </a:t>
            </a:r>
          </a:p>
          <a:p>
            <a:r>
              <a:rPr lang="en-ID" sz="1100" b="0" i="0" dirty="0">
                <a:solidFill>
                  <a:srgbClr val="C82829"/>
                </a:solidFill>
                <a:effectLst/>
                <a:latin typeface="Consolas" panose="020B0609020204030204" pitchFamily="49" charset="0"/>
              </a:rPr>
              <a:t>Server</a:t>
            </a:r>
            <a:r>
              <a:rPr lang="en-ID" sz="1100" b="0" i="0" dirty="0">
                <a:solidFill>
                  <a:srgbClr val="4D4D4C"/>
                </a:solidFill>
                <a:effectLst/>
                <a:latin typeface="Consolas" panose="020B0609020204030204" pitchFamily="49" charset="0"/>
              </a:rPr>
              <a:t>: Kestrel </a:t>
            </a:r>
          </a:p>
          <a:p>
            <a:r>
              <a:rPr lang="en-ID" sz="1100" b="0" i="0" dirty="0">
                <a:solidFill>
                  <a:srgbClr val="C82829"/>
                </a:solidFill>
                <a:effectLst/>
                <a:latin typeface="Consolas" panose="020B0609020204030204" pitchFamily="49" charset="0"/>
              </a:rPr>
              <a:t>Request-Context</a:t>
            </a:r>
            <a:r>
              <a:rPr lang="en-ID" sz="1100" b="0" i="0" dirty="0">
                <a:solidFill>
                  <a:srgbClr val="4D4D4C"/>
                </a:solidFill>
                <a:effectLst/>
                <a:latin typeface="Consolas" panose="020B0609020204030204" pitchFamily="49" charset="0"/>
              </a:rPr>
              <a:t>: </a:t>
            </a:r>
            <a:r>
              <a:rPr lang="en-ID" sz="1100" b="0" i="0" dirty="0" err="1">
                <a:solidFill>
                  <a:srgbClr val="4D4D4C"/>
                </a:solidFill>
                <a:effectLst/>
                <a:latin typeface="Consolas" panose="020B0609020204030204" pitchFamily="49" charset="0"/>
              </a:rPr>
              <a:t>appId</a:t>
            </a:r>
            <a:r>
              <a:rPr lang="en-ID" sz="1100" b="0" i="0" dirty="0">
                <a:solidFill>
                  <a:srgbClr val="4D4D4C"/>
                </a:solidFill>
                <a:effectLst/>
                <a:latin typeface="Consolas" panose="020B0609020204030204" pitchFamily="49" charset="0"/>
              </a:rPr>
              <a:t>=cid-v1:3e55a6a4-fc5c-4b0e-8d14-d90f743828f5 </a:t>
            </a:r>
          </a:p>
          <a:p>
            <a:r>
              <a:rPr lang="en-ID" sz="1100" b="0" i="0" dirty="0">
                <a:solidFill>
                  <a:srgbClr val="C82829"/>
                </a:solidFill>
                <a:effectLst/>
                <a:latin typeface="Consolas" panose="020B0609020204030204" pitchFamily="49" charset="0"/>
              </a:rPr>
              <a:t>Date</a:t>
            </a:r>
            <a:r>
              <a:rPr lang="en-ID" sz="1100" b="0" i="0" dirty="0">
                <a:solidFill>
                  <a:srgbClr val="4D4D4C"/>
                </a:solidFill>
                <a:effectLst/>
                <a:latin typeface="Consolas" panose="020B0609020204030204" pitchFamily="49" charset="0"/>
              </a:rPr>
              <a:t>: Sat, 04 Dec 2021 11:43:10 GMT </a:t>
            </a:r>
          </a:p>
          <a:p>
            <a:r>
              <a:rPr lang="en-ID" sz="1100" b="0" i="0" dirty="0">
                <a:solidFill>
                  <a:srgbClr val="C82829"/>
                </a:solidFill>
                <a:effectLst/>
                <a:latin typeface="Consolas" panose="020B0609020204030204" pitchFamily="49" charset="0"/>
              </a:rPr>
              <a:t>Connection</a:t>
            </a:r>
            <a:r>
              <a:rPr lang="en-ID" sz="1100" b="0" i="0" dirty="0">
                <a:solidFill>
                  <a:srgbClr val="4D4D4C"/>
                </a:solidFill>
                <a:effectLst/>
                <a:latin typeface="Consolas" panose="020B0609020204030204" pitchFamily="49" charset="0"/>
              </a:rPr>
              <a:t>: close </a:t>
            </a:r>
          </a:p>
          <a:p>
            <a:endParaRPr lang="en-ID" sz="1100" dirty="0">
              <a:solidFill>
                <a:srgbClr val="4D4D4C"/>
              </a:solidFill>
              <a:latin typeface="Consolas" panose="020B0609020204030204" pitchFamily="49" charset="0"/>
            </a:endParaRPr>
          </a:p>
          <a:p>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"memos"</a:t>
            </a:r>
            <a:r>
              <a:rPr lang="en-ID" sz="1100" b="0" i="0" dirty="0">
                <a:solidFill>
                  <a:srgbClr val="4D4D4C"/>
                </a:solidFill>
                <a:effectLst/>
                <a:latin typeface="Consolas" panose="020B0609020204030204" pitchFamily="49" charset="0"/>
              </a:rPr>
              <a:t>: [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"1936e085d7fa432785a06bc73e52194b"</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Generated"</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"Sample message"</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"sample"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message"</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"2021-12-03T11:19:55"</a:t>
            </a:r>
            <a:r>
              <a:rPr lang="en-ID" sz="1100" b="0" i="0" dirty="0">
                <a:solidFill>
                  <a:srgbClr val="4D4D4C"/>
                </a:solidFill>
                <a:effectLst/>
                <a:latin typeface="Consolas" panose="020B0609020204030204" pitchFamily="49" charset="0"/>
              </a:rPr>
              <a:t> },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"fdd372387f56483ab52e51ec4bea102e"</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Generated"</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"Sample message"</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"sample"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"auto message"</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"2021-12-03T11:46:01"</a:t>
            </a:r>
            <a:r>
              <a:rPr lang="en-ID" sz="1100" b="0" i="0" dirty="0">
                <a:solidFill>
                  <a:srgbClr val="4D4D4C"/>
                </a:solidFill>
                <a:effectLst/>
                <a:latin typeface="Consolas" panose="020B0609020204030204" pitchFamily="49" charset="0"/>
              </a:rPr>
              <a:t> } ] }</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899904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4D26EA-7483-4A91-B93F-76CCCFEF8780}"/>
              </a:ext>
            </a:extLst>
          </p:cNvPr>
          <p:cNvSpPr txBox="1"/>
          <p:nvPr/>
        </p:nvSpPr>
        <p:spPr>
          <a:xfrm>
            <a:off x="587884" y="1957530"/>
            <a:ext cx="5416101" cy="3231654"/>
          </a:xfrm>
          <a:prstGeom prst="rect">
            <a:avLst/>
          </a:prstGeom>
          <a:noFill/>
          <a:ln>
            <a:solidFill>
              <a:schemeClr val="tx1"/>
            </a:solidFill>
          </a:ln>
        </p:spPr>
        <p:txBody>
          <a:bodyPr wrap="square" rtlCol="0">
            <a:spAutoFit/>
          </a:bodyPr>
          <a:lstStyle/>
          <a:p>
            <a:r>
              <a:rPr lang="en-ID" sz="1200" b="0" dirty="0">
                <a:solidFill>
                  <a:srgbClr val="AF00DB"/>
                </a:solidFill>
                <a:effectLst/>
                <a:latin typeface="Consolas" panose="020B0609020204030204" pitchFamily="49" charset="0"/>
              </a:rPr>
              <a:t>POST</a:t>
            </a:r>
            <a:r>
              <a:rPr lang="en-ID" sz="1200" b="0" dirty="0">
                <a:solidFill>
                  <a:srgbClr val="000000"/>
                </a:solidFill>
                <a:effectLst/>
                <a:latin typeface="Consolas" panose="020B0609020204030204" pitchFamily="49" charset="0"/>
              </a:rPr>
              <a:t> https://pyconn-graphql.azurewebsites.net/api/SampleGraphQL?code=N4gDSYqmm0qMVAeelWaAY51tJAbTXo/BJH5ABnwf6fRmE5xWZXZzZw==</a:t>
            </a:r>
          </a:p>
          <a:p>
            <a:r>
              <a:rPr lang="en-ID" sz="1200" b="0" dirty="0">
                <a:solidFill>
                  <a:srgbClr val="800000"/>
                </a:solidFill>
                <a:effectLst/>
                <a:latin typeface="Consolas" panose="020B0609020204030204" pitchFamily="49" charset="0"/>
              </a:rPr>
              <a:t>Content-Type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application/json</a:t>
            </a:r>
            <a:endParaRPr lang="en-ID" sz="1200" b="0" dirty="0">
              <a:solidFill>
                <a:srgbClr val="000000"/>
              </a:solidFill>
              <a:effectLst/>
              <a:latin typeface="Consolas" panose="020B0609020204030204" pitchFamily="49" charset="0"/>
            </a:endParaRPr>
          </a:p>
          <a:p>
            <a:r>
              <a:rPr lang="en-ID" sz="1200" b="0" dirty="0">
                <a:solidFill>
                  <a:srgbClr val="800000"/>
                </a:solidFill>
                <a:effectLst/>
                <a:latin typeface="Consolas" panose="020B0609020204030204" pitchFamily="49" charset="0"/>
              </a:rPr>
              <a:t>X-REQUEST-TYPE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err="1">
                <a:solidFill>
                  <a:srgbClr val="A31515"/>
                </a:solidFill>
                <a:effectLst/>
                <a:latin typeface="Consolas" panose="020B0609020204030204" pitchFamily="49" charset="0"/>
              </a:rPr>
              <a:t>GraphQL</a:t>
            </a:r>
            <a:endParaRPr lang="en-ID" sz="1200" b="0" dirty="0">
              <a:solidFill>
                <a:srgbClr val="000000"/>
              </a:solidFill>
              <a:effectLst/>
              <a:latin typeface="Consolas" panose="020B0609020204030204" pitchFamily="49" charset="0"/>
            </a:endParaRPr>
          </a:p>
          <a:p>
            <a:br>
              <a:rPr lang="en-ID" sz="1200" b="0" dirty="0">
                <a:solidFill>
                  <a:srgbClr val="000000"/>
                </a:solidFill>
                <a:effectLst/>
                <a:latin typeface="Consolas" panose="020B0609020204030204" pitchFamily="49" charset="0"/>
              </a:rPr>
            </a:br>
            <a:r>
              <a:rPr lang="en-ID" sz="1200" b="0" dirty="0">
                <a:solidFill>
                  <a:srgbClr val="000000"/>
                </a:solidFill>
                <a:effectLst/>
                <a:latin typeface="Consolas" panose="020B0609020204030204" pitchFamily="49" charset="0"/>
              </a:rPr>
              <a:t>mutation </a:t>
            </a:r>
            <a:r>
              <a:rPr lang="en-ID" sz="1200" b="0" dirty="0" err="1">
                <a:solidFill>
                  <a:srgbClr val="000000"/>
                </a:solidFill>
                <a:effectLst/>
                <a:latin typeface="Consolas" panose="020B0609020204030204" pitchFamily="49" charset="0"/>
              </a:rPr>
              <a:t>mutate_memo</a:t>
            </a:r>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    create(item: {id: "memotest123", topic: "Mutation", message: "Insert into document memo", tags: ["manual", "mutation", "test"]}) {</a:t>
            </a:r>
          </a:p>
          <a:p>
            <a:r>
              <a:rPr lang="en-ID" sz="1200" b="0" dirty="0">
                <a:solidFill>
                  <a:srgbClr val="000000"/>
                </a:solidFill>
                <a:effectLst/>
                <a:latin typeface="Consolas" panose="020B0609020204030204" pitchFamily="49" charset="0"/>
              </a:rPr>
              <a:t>        id</a:t>
            </a:r>
          </a:p>
          <a:p>
            <a:r>
              <a:rPr lang="en-ID" sz="1200" b="0" dirty="0">
                <a:solidFill>
                  <a:srgbClr val="000000"/>
                </a:solidFill>
                <a:effectLst/>
                <a:latin typeface="Consolas" panose="020B0609020204030204" pitchFamily="49" charset="0"/>
              </a:rPr>
              <a:t>        topic</a:t>
            </a:r>
          </a:p>
          <a:p>
            <a:r>
              <a:rPr lang="en-ID" sz="1200" b="0" dirty="0">
                <a:solidFill>
                  <a:srgbClr val="000000"/>
                </a:solidFill>
                <a:effectLst/>
                <a:latin typeface="Consolas" panose="020B0609020204030204" pitchFamily="49" charset="0"/>
              </a:rPr>
              <a:t>        message</a:t>
            </a:r>
          </a:p>
          <a:p>
            <a:r>
              <a:rPr lang="en-ID" sz="1200" b="0" dirty="0">
                <a:solidFill>
                  <a:srgbClr val="000000"/>
                </a:solidFill>
                <a:effectLst/>
                <a:latin typeface="Consolas" panose="020B0609020204030204" pitchFamily="49" charset="0"/>
              </a:rPr>
              <a:t>        tags</a:t>
            </a:r>
          </a:p>
          <a:p>
            <a:r>
              <a:rPr lang="en-ID" sz="1200" b="0" dirty="0">
                <a:solidFill>
                  <a:srgbClr val="000000"/>
                </a:solidFill>
                <a:effectLst/>
                <a:latin typeface="Consolas" panose="020B0609020204030204" pitchFamily="49" charset="0"/>
              </a:rPr>
              <a:t>        datetime</a:t>
            </a:r>
          </a:p>
          <a:p>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FE3DA12-BDB8-4D88-8A3E-2C2498D0BB1F}"/>
              </a:ext>
            </a:extLst>
          </p:cNvPr>
          <p:cNvSpPr txBox="1"/>
          <p:nvPr/>
        </p:nvSpPr>
        <p:spPr>
          <a:xfrm>
            <a:off x="6224515" y="1957530"/>
            <a:ext cx="5416101" cy="1954381"/>
          </a:xfrm>
          <a:prstGeom prst="rect">
            <a:avLst/>
          </a:prstGeom>
          <a:noFill/>
          <a:ln>
            <a:solidFill>
              <a:schemeClr val="tx1"/>
            </a:solidFill>
          </a:ln>
        </p:spPr>
        <p:txBody>
          <a:bodyPr wrap="square" rtlCol="0">
            <a:spAutoFit/>
          </a:bodyPr>
          <a:lstStyle/>
          <a:p>
            <a:r>
              <a:rPr lang="en-ID" sz="1100" b="0" i="0" dirty="0">
                <a:solidFill>
                  <a:srgbClr val="4D4D4C"/>
                </a:solidFill>
                <a:effectLst/>
                <a:latin typeface="Consolas" panose="020B0609020204030204" pitchFamily="49" charset="0"/>
              </a:rPr>
              <a:t>HTTP/1.1 </a:t>
            </a:r>
            <a:r>
              <a:rPr lang="en-ID" sz="1100" b="0" i="0" dirty="0">
                <a:solidFill>
                  <a:srgbClr val="F5871F"/>
                </a:solidFill>
                <a:effectLst/>
                <a:latin typeface="Consolas" panose="020B0609020204030204" pitchFamily="49" charset="0"/>
              </a:rPr>
              <a:t>200</a:t>
            </a:r>
            <a:r>
              <a:rPr lang="en-ID" sz="1100" b="0" i="0" dirty="0">
                <a:solidFill>
                  <a:srgbClr val="4D4D4C"/>
                </a:solidFill>
                <a:effectLst/>
                <a:latin typeface="Consolas" panose="020B0609020204030204" pitchFamily="49" charset="0"/>
              </a:rPr>
              <a:t> OK </a:t>
            </a:r>
          </a:p>
          <a:p>
            <a:r>
              <a:rPr lang="en-ID" sz="1100" b="0" i="0" dirty="0">
                <a:solidFill>
                  <a:srgbClr val="C82829"/>
                </a:solidFill>
                <a:effectLst/>
                <a:latin typeface="Consolas" panose="020B0609020204030204" pitchFamily="49" charset="0"/>
              </a:rPr>
              <a:t>Transfer-Encoding</a:t>
            </a:r>
            <a:r>
              <a:rPr lang="en-ID" sz="1100" b="0" i="0" dirty="0">
                <a:solidFill>
                  <a:srgbClr val="4D4D4C"/>
                </a:solidFill>
                <a:effectLst/>
                <a:latin typeface="Consolas" panose="020B0609020204030204" pitchFamily="49" charset="0"/>
              </a:rPr>
              <a:t>: chunked </a:t>
            </a:r>
          </a:p>
          <a:p>
            <a:r>
              <a:rPr lang="en-ID" sz="1100" b="0" i="0" dirty="0">
                <a:solidFill>
                  <a:srgbClr val="C82829"/>
                </a:solidFill>
                <a:effectLst/>
                <a:latin typeface="Consolas" panose="020B0609020204030204" pitchFamily="49" charset="0"/>
              </a:rPr>
              <a:t>Content-Type</a:t>
            </a:r>
            <a:r>
              <a:rPr lang="en-ID" sz="1100" b="0" i="0" dirty="0">
                <a:solidFill>
                  <a:srgbClr val="4D4D4C"/>
                </a:solidFill>
                <a:effectLst/>
                <a:latin typeface="Consolas" panose="020B0609020204030204" pitchFamily="49" charset="0"/>
              </a:rPr>
              <a:t>: text/plain; charset=utf-8 </a:t>
            </a:r>
          </a:p>
          <a:p>
            <a:r>
              <a:rPr lang="en-ID" sz="1100" b="0" i="0" dirty="0">
                <a:solidFill>
                  <a:srgbClr val="C82829"/>
                </a:solidFill>
                <a:effectLst/>
                <a:latin typeface="Consolas" panose="020B0609020204030204" pitchFamily="49" charset="0"/>
              </a:rPr>
              <a:t>Server</a:t>
            </a:r>
            <a:r>
              <a:rPr lang="en-ID" sz="1100" b="0" i="0" dirty="0">
                <a:solidFill>
                  <a:srgbClr val="4D4D4C"/>
                </a:solidFill>
                <a:effectLst/>
                <a:latin typeface="Consolas" panose="020B0609020204030204" pitchFamily="49" charset="0"/>
              </a:rPr>
              <a:t>: Kestrel </a:t>
            </a:r>
          </a:p>
          <a:p>
            <a:r>
              <a:rPr lang="en-ID" sz="1100" b="0" i="0" dirty="0">
                <a:solidFill>
                  <a:srgbClr val="C82829"/>
                </a:solidFill>
                <a:effectLst/>
                <a:latin typeface="Consolas" panose="020B0609020204030204" pitchFamily="49" charset="0"/>
              </a:rPr>
              <a:t>Request-Context</a:t>
            </a:r>
            <a:r>
              <a:rPr lang="en-ID" sz="1100" b="0" i="0" dirty="0">
                <a:solidFill>
                  <a:srgbClr val="4D4D4C"/>
                </a:solidFill>
                <a:effectLst/>
                <a:latin typeface="Consolas" panose="020B0609020204030204" pitchFamily="49" charset="0"/>
              </a:rPr>
              <a:t>: </a:t>
            </a:r>
            <a:r>
              <a:rPr lang="en-ID" sz="1100" b="0" i="0" dirty="0" err="1">
                <a:solidFill>
                  <a:srgbClr val="4D4D4C"/>
                </a:solidFill>
                <a:effectLst/>
                <a:latin typeface="Consolas" panose="020B0609020204030204" pitchFamily="49" charset="0"/>
              </a:rPr>
              <a:t>appId</a:t>
            </a:r>
            <a:r>
              <a:rPr lang="en-ID" sz="1100" b="0" i="0" dirty="0">
                <a:solidFill>
                  <a:srgbClr val="4D4D4C"/>
                </a:solidFill>
                <a:effectLst/>
                <a:latin typeface="Consolas" panose="020B0609020204030204" pitchFamily="49" charset="0"/>
              </a:rPr>
              <a:t>=cid-v1:3e55a6a4-fc5c-4b0e-8d14-d90f743828f5 </a:t>
            </a:r>
          </a:p>
          <a:p>
            <a:r>
              <a:rPr lang="en-ID" sz="1100" b="0" i="0" dirty="0">
                <a:solidFill>
                  <a:srgbClr val="C82829"/>
                </a:solidFill>
                <a:effectLst/>
                <a:latin typeface="Consolas" panose="020B0609020204030204" pitchFamily="49" charset="0"/>
              </a:rPr>
              <a:t>Date</a:t>
            </a:r>
            <a:r>
              <a:rPr lang="en-ID" sz="1100" b="0" i="0" dirty="0">
                <a:solidFill>
                  <a:srgbClr val="4D4D4C"/>
                </a:solidFill>
                <a:effectLst/>
                <a:latin typeface="Consolas" panose="020B0609020204030204" pitchFamily="49" charset="0"/>
              </a:rPr>
              <a:t>: Sat, 04 Dec 2021 11:44:08 GMT </a:t>
            </a:r>
          </a:p>
          <a:p>
            <a:r>
              <a:rPr lang="en-ID" sz="1100" b="0" i="0" dirty="0">
                <a:solidFill>
                  <a:srgbClr val="C82829"/>
                </a:solidFill>
                <a:effectLst/>
                <a:latin typeface="Consolas" panose="020B0609020204030204" pitchFamily="49" charset="0"/>
              </a:rPr>
              <a:t>Connection</a:t>
            </a:r>
            <a:r>
              <a:rPr lang="en-ID" sz="1100" b="0" i="0" dirty="0">
                <a:solidFill>
                  <a:srgbClr val="4D4D4C"/>
                </a:solidFill>
                <a:effectLst/>
                <a:latin typeface="Consolas" panose="020B0609020204030204" pitchFamily="49" charset="0"/>
              </a:rPr>
              <a:t>: close </a:t>
            </a:r>
          </a:p>
          <a:p>
            <a:endParaRPr lang="en-ID" sz="1100" dirty="0">
              <a:solidFill>
                <a:srgbClr val="4D4D4C"/>
              </a:solidFill>
              <a:latin typeface="Consolas" panose="020B0609020204030204" pitchFamily="49" charset="0"/>
            </a:endParaRPr>
          </a:p>
          <a:p>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"create"</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"memotest123"</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"Mutation"</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"Insert into document memo"</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"manual"</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"mutation"</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"test"</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"2021-12-04T11:44:09"</a:t>
            </a:r>
            <a:r>
              <a:rPr lang="en-ID" sz="1100" b="0" i="0" dirty="0">
                <a:solidFill>
                  <a:srgbClr val="4D4D4C"/>
                </a:solidFill>
                <a:effectLst/>
                <a:latin typeface="Consolas" panose="020B0609020204030204" pitchFamily="49" charset="0"/>
              </a:rPr>
              <a:t> } }</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902723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4D26EA-7483-4A91-B93F-76CCCFEF8780}"/>
              </a:ext>
            </a:extLst>
          </p:cNvPr>
          <p:cNvSpPr txBox="1"/>
          <p:nvPr/>
        </p:nvSpPr>
        <p:spPr>
          <a:xfrm>
            <a:off x="587884" y="1957530"/>
            <a:ext cx="5416101" cy="2862322"/>
          </a:xfrm>
          <a:prstGeom prst="rect">
            <a:avLst/>
          </a:prstGeom>
          <a:noFill/>
          <a:ln>
            <a:solidFill>
              <a:schemeClr val="tx1"/>
            </a:solidFill>
          </a:ln>
        </p:spPr>
        <p:txBody>
          <a:bodyPr wrap="square" rtlCol="0">
            <a:spAutoFit/>
          </a:bodyPr>
          <a:lstStyle/>
          <a:p>
            <a:r>
              <a:rPr lang="en-ID" sz="1200" b="0" dirty="0">
                <a:solidFill>
                  <a:srgbClr val="AF00DB"/>
                </a:solidFill>
                <a:effectLst/>
                <a:latin typeface="Consolas" panose="020B0609020204030204" pitchFamily="49" charset="0"/>
              </a:rPr>
              <a:t>POST</a:t>
            </a:r>
            <a:r>
              <a:rPr lang="en-ID" sz="1200" b="0" dirty="0">
                <a:solidFill>
                  <a:srgbClr val="000000"/>
                </a:solidFill>
                <a:effectLst/>
                <a:latin typeface="Consolas" panose="020B0609020204030204" pitchFamily="49" charset="0"/>
              </a:rPr>
              <a:t> https://pyconn-graphql.azurewebsites.net/api/SampleGraphQL?code=N4gDSYqmm0qMVAeelWaAY51tJAbTXo/BJH5ABnwf6fRmE5xWZXZzZw==</a:t>
            </a:r>
          </a:p>
          <a:p>
            <a:r>
              <a:rPr lang="en-ID" sz="1200" b="0" dirty="0">
                <a:solidFill>
                  <a:srgbClr val="800000"/>
                </a:solidFill>
                <a:effectLst/>
                <a:latin typeface="Consolas" panose="020B0609020204030204" pitchFamily="49" charset="0"/>
              </a:rPr>
              <a:t>Content-Type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application/json</a:t>
            </a:r>
            <a:endParaRPr lang="en-ID" sz="1200" b="0" dirty="0">
              <a:solidFill>
                <a:srgbClr val="000000"/>
              </a:solidFill>
              <a:effectLst/>
              <a:latin typeface="Consolas" panose="020B0609020204030204" pitchFamily="49" charset="0"/>
            </a:endParaRPr>
          </a:p>
          <a:p>
            <a:r>
              <a:rPr lang="en-ID" sz="1200" b="0" dirty="0">
                <a:solidFill>
                  <a:srgbClr val="800000"/>
                </a:solidFill>
                <a:effectLst/>
                <a:latin typeface="Consolas" panose="020B0609020204030204" pitchFamily="49" charset="0"/>
              </a:rPr>
              <a:t>X-REQUEST-TYPE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err="1">
                <a:solidFill>
                  <a:srgbClr val="A31515"/>
                </a:solidFill>
                <a:effectLst/>
                <a:latin typeface="Consolas" panose="020B0609020204030204" pitchFamily="49" charset="0"/>
              </a:rPr>
              <a:t>GraphQL</a:t>
            </a:r>
            <a:endParaRPr lang="en-ID" sz="1200" b="0" dirty="0">
              <a:solidFill>
                <a:srgbClr val="000000"/>
              </a:solidFill>
              <a:effectLst/>
              <a:latin typeface="Consolas" panose="020B0609020204030204" pitchFamily="49" charset="0"/>
            </a:endParaRPr>
          </a:p>
          <a:p>
            <a:br>
              <a:rPr lang="en-ID" sz="1200" b="0" dirty="0">
                <a:solidFill>
                  <a:srgbClr val="000000"/>
                </a:solidFill>
                <a:effectLst/>
                <a:latin typeface="Consolas" panose="020B0609020204030204" pitchFamily="49" charset="0"/>
              </a:rPr>
            </a:br>
            <a:r>
              <a:rPr lang="en-ID" sz="1200" b="0" dirty="0">
                <a:solidFill>
                  <a:srgbClr val="000000"/>
                </a:solidFill>
                <a:effectLst/>
                <a:latin typeface="Consolas" panose="020B0609020204030204" pitchFamily="49" charset="0"/>
              </a:rPr>
              <a:t>query list { </a:t>
            </a:r>
          </a:p>
          <a:p>
            <a:r>
              <a:rPr lang="en-ID" sz="1200" b="0" dirty="0">
                <a:solidFill>
                  <a:srgbClr val="000000"/>
                </a:solidFill>
                <a:effectLst/>
                <a:latin typeface="Consolas" panose="020B0609020204030204" pitchFamily="49" charset="0"/>
              </a:rPr>
              <a:t>    memo(id: "memotest123") { </a:t>
            </a:r>
          </a:p>
          <a:p>
            <a:r>
              <a:rPr lang="en-ID" sz="1200" b="0" dirty="0">
                <a:solidFill>
                  <a:srgbClr val="000000"/>
                </a:solidFill>
                <a:effectLst/>
                <a:latin typeface="Consolas" panose="020B0609020204030204" pitchFamily="49" charset="0"/>
              </a:rPr>
              <a:t>        id</a:t>
            </a:r>
          </a:p>
          <a:p>
            <a:r>
              <a:rPr lang="en-ID" sz="1200" b="0" dirty="0">
                <a:solidFill>
                  <a:srgbClr val="000000"/>
                </a:solidFill>
                <a:effectLst/>
                <a:latin typeface="Consolas" panose="020B0609020204030204" pitchFamily="49" charset="0"/>
              </a:rPr>
              <a:t>        topic</a:t>
            </a:r>
          </a:p>
          <a:p>
            <a:r>
              <a:rPr lang="en-ID" sz="1200" b="0" dirty="0">
                <a:solidFill>
                  <a:srgbClr val="000000"/>
                </a:solidFill>
                <a:effectLst/>
                <a:latin typeface="Consolas" panose="020B0609020204030204" pitchFamily="49" charset="0"/>
              </a:rPr>
              <a:t>        message</a:t>
            </a:r>
          </a:p>
          <a:p>
            <a:r>
              <a:rPr lang="en-ID" sz="1200" b="0" dirty="0">
                <a:solidFill>
                  <a:srgbClr val="000000"/>
                </a:solidFill>
                <a:effectLst/>
                <a:latin typeface="Consolas" panose="020B0609020204030204" pitchFamily="49" charset="0"/>
              </a:rPr>
              <a:t>        tags</a:t>
            </a:r>
          </a:p>
          <a:p>
            <a:r>
              <a:rPr lang="en-ID" sz="1200" b="0" dirty="0">
                <a:solidFill>
                  <a:srgbClr val="000000"/>
                </a:solidFill>
                <a:effectLst/>
                <a:latin typeface="Consolas" panose="020B0609020204030204" pitchFamily="49" charset="0"/>
              </a:rPr>
              <a:t>        datetime</a:t>
            </a:r>
          </a:p>
          <a:p>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FE3DA12-BDB8-4D88-8A3E-2C2498D0BB1F}"/>
              </a:ext>
            </a:extLst>
          </p:cNvPr>
          <p:cNvSpPr txBox="1"/>
          <p:nvPr/>
        </p:nvSpPr>
        <p:spPr>
          <a:xfrm>
            <a:off x="6224515" y="1957530"/>
            <a:ext cx="5416101" cy="1954381"/>
          </a:xfrm>
          <a:prstGeom prst="rect">
            <a:avLst/>
          </a:prstGeom>
          <a:noFill/>
          <a:ln>
            <a:solidFill>
              <a:schemeClr val="tx1"/>
            </a:solidFill>
          </a:ln>
        </p:spPr>
        <p:txBody>
          <a:bodyPr wrap="square" rtlCol="0">
            <a:spAutoFit/>
          </a:bodyPr>
          <a:lstStyle/>
          <a:p>
            <a:r>
              <a:rPr lang="en-ID" sz="1100" b="0" i="0" dirty="0">
                <a:solidFill>
                  <a:srgbClr val="4D4D4C"/>
                </a:solidFill>
                <a:effectLst/>
                <a:latin typeface="Consolas" panose="020B0609020204030204" pitchFamily="49" charset="0"/>
              </a:rPr>
              <a:t>HTTP/1.1 </a:t>
            </a:r>
            <a:r>
              <a:rPr lang="en-ID" sz="1100" b="0" i="0" dirty="0">
                <a:solidFill>
                  <a:srgbClr val="F5871F"/>
                </a:solidFill>
                <a:effectLst/>
                <a:latin typeface="Consolas" panose="020B0609020204030204" pitchFamily="49" charset="0"/>
              </a:rPr>
              <a:t>200</a:t>
            </a:r>
            <a:r>
              <a:rPr lang="en-ID" sz="1100" b="0" i="0" dirty="0">
                <a:solidFill>
                  <a:srgbClr val="4D4D4C"/>
                </a:solidFill>
                <a:effectLst/>
                <a:latin typeface="Consolas" panose="020B0609020204030204" pitchFamily="49" charset="0"/>
              </a:rPr>
              <a:t> OK </a:t>
            </a:r>
          </a:p>
          <a:p>
            <a:r>
              <a:rPr lang="en-ID" sz="1100" b="0" i="0" dirty="0">
                <a:solidFill>
                  <a:srgbClr val="C82829"/>
                </a:solidFill>
                <a:effectLst/>
                <a:latin typeface="Consolas" panose="020B0609020204030204" pitchFamily="49" charset="0"/>
              </a:rPr>
              <a:t>Transfer-Encoding</a:t>
            </a:r>
            <a:r>
              <a:rPr lang="en-ID" sz="1100" b="0" i="0" dirty="0">
                <a:solidFill>
                  <a:srgbClr val="4D4D4C"/>
                </a:solidFill>
                <a:effectLst/>
                <a:latin typeface="Consolas" panose="020B0609020204030204" pitchFamily="49" charset="0"/>
              </a:rPr>
              <a:t>: chunked </a:t>
            </a:r>
          </a:p>
          <a:p>
            <a:r>
              <a:rPr lang="en-ID" sz="1100" b="0" i="0" dirty="0">
                <a:solidFill>
                  <a:srgbClr val="C82829"/>
                </a:solidFill>
                <a:effectLst/>
                <a:latin typeface="Consolas" panose="020B0609020204030204" pitchFamily="49" charset="0"/>
              </a:rPr>
              <a:t>Content-Type</a:t>
            </a:r>
            <a:r>
              <a:rPr lang="en-ID" sz="1100" b="0" i="0" dirty="0">
                <a:solidFill>
                  <a:srgbClr val="4D4D4C"/>
                </a:solidFill>
                <a:effectLst/>
                <a:latin typeface="Consolas" panose="020B0609020204030204" pitchFamily="49" charset="0"/>
              </a:rPr>
              <a:t>: text/plain; charset=utf-8 </a:t>
            </a:r>
          </a:p>
          <a:p>
            <a:r>
              <a:rPr lang="en-ID" sz="1100" b="0" i="0" dirty="0">
                <a:solidFill>
                  <a:srgbClr val="C82829"/>
                </a:solidFill>
                <a:effectLst/>
                <a:latin typeface="Consolas" panose="020B0609020204030204" pitchFamily="49" charset="0"/>
              </a:rPr>
              <a:t>Server</a:t>
            </a:r>
            <a:r>
              <a:rPr lang="en-ID" sz="1100" b="0" i="0" dirty="0">
                <a:solidFill>
                  <a:srgbClr val="4D4D4C"/>
                </a:solidFill>
                <a:effectLst/>
                <a:latin typeface="Consolas" panose="020B0609020204030204" pitchFamily="49" charset="0"/>
              </a:rPr>
              <a:t>: Kestrel </a:t>
            </a:r>
          </a:p>
          <a:p>
            <a:r>
              <a:rPr lang="en-ID" sz="1100" b="0" i="0" dirty="0">
                <a:solidFill>
                  <a:srgbClr val="C82829"/>
                </a:solidFill>
                <a:effectLst/>
                <a:latin typeface="Consolas" panose="020B0609020204030204" pitchFamily="49" charset="0"/>
              </a:rPr>
              <a:t>Request-Context</a:t>
            </a:r>
            <a:r>
              <a:rPr lang="en-ID" sz="1100" b="0" i="0" dirty="0">
                <a:solidFill>
                  <a:srgbClr val="4D4D4C"/>
                </a:solidFill>
                <a:effectLst/>
                <a:latin typeface="Consolas" panose="020B0609020204030204" pitchFamily="49" charset="0"/>
              </a:rPr>
              <a:t>: </a:t>
            </a:r>
            <a:r>
              <a:rPr lang="en-ID" sz="1100" b="0" i="0" dirty="0" err="1">
                <a:solidFill>
                  <a:srgbClr val="4D4D4C"/>
                </a:solidFill>
                <a:effectLst/>
                <a:latin typeface="Consolas" panose="020B0609020204030204" pitchFamily="49" charset="0"/>
              </a:rPr>
              <a:t>appId</a:t>
            </a:r>
            <a:r>
              <a:rPr lang="en-ID" sz="1100" b="0" i="0" dirty="0">
                <a:solidFill>
                  <a:srgbClr val="4D4D4C"/>
                </a:solidFill>
                <a:effectLst/>
                <a:latin typeface="Consolas" panose="020B0609020204030204" pitchFamily="49" charset="0"/>
              </a:rPr>
              <a:t>=cid-v1:3e55a6a4-fc5c-4b0e-8d14-d90f743828f5 </a:t>
            </a:r>
          </a:p>
          <a:p>
            <a:r>
              <a:rPr lang="en-ID" sz="1100" b="0" i="0" dirty="0">
                <a:solidFill>
                  <a:srgbClr val="C82829"/>
                </a:solidFill>
                <a:effectLst/>
                <a:latin typeface="Consolas" panose="020B0609020204030204" pitchFamily="49" charset="0"/>
              </a:rPr>
              <a:t>Date</a:t>
            </a:r>
            <a:r>
              <a:rPr lang="en-ID" sz="1100" b="0" i="0" dirty="0">
                <a:solidFill>
                  <a:srgbClr val="4D4D4C"/>
                </a:solidFill>
                <a:effectLst/>
                <a:latin typeface="Consolas" panose="020B0609020204030204" pitchFamily="49" charset="0"/>
              </a:rPr>
              <a:t>: Sat, 04 Dec 2021 11:45:01 GMT </a:t>
            </a:r>
          </a:p>
          <a:p>
            <a:r>
              <a:rPr lang="en-ID" sz="1100" b="0" i="0" dirty="0">
                <a:solidFill>
                  <a:srgbClr val="C82829"/>
                </a:solidFill>
                <a:effectLst/>
                <a:latin typeface="Consolas" panose="020B0609020204030204" pitchFamily="49" charset="0"/>
              </a:rPr>
              <a:t>Connection</a:t>
            </a:r>
            <a:r>
              <a:rPr lang="en-ID" sz="1100" b="0" i="0" dirty="0">
                <a:solidFill>
                  <a:srgbClr val="4D4D4C"/>
                </a:solidFill>
                <a:effectLst/>
                <a:latin typeface="Consolas" panose="020B0609020204030204" pitchFamily="49" charset="0"/>
              </a:rPr>
              <a:t>: close </a:t>
            </a:r>
          </a:p>
          <a:p>
            <a:endParaRPr lang="en-ID" sz="1100" dirty="0">
              <a:solidFill>
                <a:srgbClr val="4D4D4C"/>
              </a:solidFill>
              <a:latin typeface="Consolas" panose="020B0609020204030204" pitchFamily="49" charset="0"/>
            </a:endParaRPr>
          </a:p>
          <a:p>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"memo"</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"memotest123"</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"Mutation"</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"Insert into document memo"</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"manual"</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"mutation"</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"test"</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"2021-12-04T11:44:09"</a:t>
            </a:r>
            <a:r>
              <a:rPr lang="en-ID" sz="1100" b="0" i="0" dirty="0">
                <a:solidFill>
                  <a:srgbClr val="4D4D4C"/>
                </a:solidFill>
                <a:effectLst/>
                <a:latin typeface="Consolas" panose="020B0609020204030204" pitchFamily="49" charset="0"/>
              </a:rPr>
              <a:t> } }</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623702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4D26EA-7483-4A91-B93F-76CCCFEF8780}"/>
              </a:ext>
            </a:extLst>
          </p:cNvPr>
          <p:cNvSpPr txBox="1"/>
          <p:nvPr/>
        </p:nvSpPr>
        <p:spPr>
          <a:xfrm>
            <a:off x="587884" y="1957530"/>
            <a:ext cx="5416101" cy="2862322"/>
          </a:xfrm>
          <a:prstGeom prst="rect">
            <a:avLst/>
          </a:prstGeom>
          <a:noFill/>
          <a:ln>
            <a:solidFill>
              <a:schemeClr val="tx1"/>
            </a:solidFill>
          </a:ln>
        </p:spPr>
        <p:txBody>
          <a:bodyPr wrap="square" rtlCol="0">
            <a:spAutoFit/>
          </a:bodyPr>
          <a:lstStyle/>
          <a:p>
            <a:r>
              <a:rPr lang="en-ID" sz="1200" b="0" dirty="0">
                <a:solidFill>
                  <a:srgbClr val="AF00DB"/>
                </a:solidFill>
                <a:effectLst/>
                <a:latin typeface="Consolas" panose="020B0609020204030204" pitchFamily="49" charset="0"/>
              </a:rPr>
              <a:t>POST</a:t>
            </a:r>
            <a:r>
              <a:rPr lang="en-ID" sz="1200" b="0" dirty="0">
                <a:solidFill>
                  <a:srgbClr val="000000"/>
                </a:solidFill>
                <a:effectLst/>
                <a:latin typeface="Consolas" panose="020B0609020204030204" pitchFamily="49" charset="0"/>
              </a:rPr>
              <a:t> https://pyconn-graphql.azurewebsites.net/api/SampleGraphQL?code=N4gDSYqmm0qMVAeelWaAY51tJAbTXo/BJH5ABnwf6fRmE5xWZXZzZw==</a:t>
            </a:r>
          </a:p>
          <a:p>
            <a:r>
              <a:rPr lang="en-ID" sz="1200" b="0" dirty="0">
                <a:solidFill>
                  <a:srgbClr val="800000"/>
                </a:solidFill>
                <a:effectLst/>
                <a:latin typeface="Consolas" panose="020B0609020204030204" pitchFamily="49" charset="0"/>
              </a:rPr>
              <a:t>Content-Type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application/json</a:t>
            </a:r>
            <a:endParaRPr lang="en-ID" sz="1200" b="0" dirty="0">
              <a:solidFill>
                <a:srgbClr val="000000"/>
              </a:solidFill>
              <a:effectLst/>
              <a:latin typeface="Consolas" panose="020B0609020204030204" pitchFamily="49" charset="0"/>
            </a:endParaRPr>
          </a:p>
          <a:p>
            <a:r>
              <a:rPr lang="en-ID" sz="1200" b="0" dirty="0">
                <a:solidFill>
                  <a:srgbClr val="800000"/>
                </a:solidFill>
                <a:effectLst/>
                <a:latin typeface="Consolas" panose="020B0609020204030204" pitchFamily="49" charset="0"/>
              </a:rPr>
              <a:t>X-REQUEST-TYPE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err="1">
                <a:solidFill>
                  <a:srgbClr val="A31515"/>
                </a:solidFill>
                <a:effectLst/>
                <a:latin typeface="Consolas" panose="020B0609020204030204" pitchFamily="49" charset="0"/>
              </a:rPr>
              <a:t>GraphQL</a:t>
            </a:r>
            <a:endParaRPr lang="en-ID" sz="1200" b="0" dirty="0">
              <a:solidFill>
                <a:srgbClr val="000000"/>
              </a:solidFill>
              <a:effectLst/>
              <a:latin typeface="Consolas" panose="020B0609020204030204" pitchFamily="49" charset="0"/>
            </a:endParaRPr>
          </a:p>
          <a:p>
            <a:br>
              <a:rPr lang="en-ID" sz="1200" b="0" dirty="0">
                <a:solidFill>
                  <a:srgbClr val="000000"/>
                </a:solidFill>
                <a:effectLst/>
                <a:latin typeface="Consolas" panose="020B0609020204030204" pitchFamily="49" charset="0"/>
              </a:rPr>
            </a:br>
            <a:r>
              <a:rPr lang="en-ID" sz="1200" b="0" dirty="0">
                <a:solidFill>
                  <a:srgbClr val="000000"/>
                </a:solidFill>
                <a:effectLst/>
                <a:latin typeface="Consolas" panose="020B0609020204030204" pitchFamily="49" charset="0"/>
              </a:rPr>
              <a:t>mutation </a:t>
            </a:r>
            <a:r>
              <a:rPr lang="en-ID" sz="1200" b="0" dirty="0" err="1">
                <a:solidFill>
                  <a:srgbClr val="000000"/>
                </a:solidFill>
                <a:effectLst/>
                <a:latin typeface="Consolas" panose="020B0609020204030204" pitchFamily="49" charset="0"/>
              </a:rPr>
              <a:t>delete_memo</a:t>
            </a:r>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    delete(item: {id: "memotest123"}) {</a:t>
            </a:r>
          </a:p>
          <a:p>
            <a:r>
              <a:rPr lang="en-ID" sz="1200" b="0" dirty="0">
                <a:solidFill>
                  <a:srgbClr val="000000"/>
                </a:solidFill>
                <a:effectLst/>
                <a:latin typeface="Consolas" panose="020B0609020204030204" pitchFamily="49" charset="0"/>
              </a:rPr>
              <a:t>        id</a:t>
            </a:r>
          </a:p>
          <a:p>
            <a:r>
              <a:rPr lang="en-ID" sz="1200" b="0" dirty="0">
                <a:solidFill>
                  <a:srgbClr val="000000"/>
                </a:solidFill>
                <a:effectLst/>
                <a:latin typeface="Consolas" panose="020B0609020204030204" pitchFamily="49" charset="0"/>
              </a:rPr>
              <a:t>        topic</a:t>
            </a:r>
          </a:p>
          <a:p>
            <a:r>
              <a:rPr lang="en-ID" sz="1200" b="0" dirty="0">
                <a:solidFill>
                  <a:srgbClr val="000000"/>
                </a:solidFill>
                <a:effectLst/>
                <a:latin typeface="Consolas" panose="020B0609020204030204" pitchFamily="49" charset="0"/>
              </a:rPr>
              <a:t>        message</a:t>
            </a:r>
          </a:p>
          <a:p>
            <a:r>
              <a:rPr lang="en-ID" sz="1200" b="0" dirty="0">
                <a:solidFill>
                  <a:srgbClr val="000000"/>
                </a:solidFill>
                <a:effectLst/>
                <a:latin typeface="Consolas" panose="020B0609020204030204" pitchFamily="49" charset="0"/>
              </a:rPr>
              <a:t>        tags</a:t>
            </a:r>
          </a:p>
          <a:p>
            <a:r>
              <a:rPr lang="en-ID" sz="1200" b="0" dirty="0">
                <a:solidFill>
                  <a:srgbClr val="000000"/>
                </a:solidFill>
                <a:effectLst/>
                <a:latin typeface="Consolas" panose="020B0609020204030204" pitchFamily="49" charset="0"/>
              </a:rPr>
              <a:t>        datetime</a:t>
            </a:r>
          </a:p>
          <a:p>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FE3DA12-BDB8-4D88-8A3E-2C2498D0BB1F}"/>
              </a:ext>
            </a:extLst>
          </p:cNvPr>
          <p:cNvSpPr txBox="1"/>
          <p:nvPr/>
        </p:nvSpPr>
        <p:spPr>
          <a:xfrm>
            <a:off x="6224515" y="1957530"/>
            <a:ext cx="5416101" cy="1954381"/>
          </a:xfrm>
          <a:prstGeom prst="rect">
            <a:avLst/>
          </a:prstGeom>
          <a:noFill/>
          <a:ln>
            <a:solidFill>
              <a:schemeClr val="tx1"/>
            </a:solidFill>
          </a:ln>
        </p:spPr>
        <p:txBody>
          <a:bodyPr wrap="square" rtlCol="0">
            <a:spAutoFit/>
          </a:bodyPr>
          <a:lstStyle/>
          <a:p>
            <a:r>
              <a:rPr lang="en-ID" sz="1100" b="0" i="0" dirty="0">
                <a:solidFill>
                  <a:srgbClr val="4D4D4C"/>
                </a:solidFill>
                <a:effectLst/>
                <a:latin typeface="Consolas" panose="020B0609020204030204" pitchFamily="49" charset="0"/>
              </a:rPr>
              <a:t>HTTP/1.1 </a:t>
            </a:r>
            <a:r>
              <a:rPr lang="en-ID" sz="1100" b="0" i="0" dirty="0">
                <a:solidFill>
                  <a:srgbClr val="F5871F"/>
                </a:solidFill>
                <a:effectLst/>
                <a:latin typeface="Consolas" panose="020B0609020204030204" pitchFamily="49" charset="0"/>
              </a:rPr>
              <a:t>200</a:t>
            </a:r>
            <a:r>
              <a:rPr lang="en-ID" sz="1100" b="0" i="0" dirty="0">
                <a:solidFill>
                  <a:srgbClr val="4D4D4C"/>
                </a:solidFill>
                <a:effectLst/>
                <a:latin typeface="Consolas" panose="020B0609020204030204" pitchFamily="49" charset="0"/>
              </a:rPr>
              <a:t> OK </a:t>
            </a:r>
          </a:p>
          <a:p>
            <a:r>
              <a:rPr lang="en-ID" sz="1100" b="0" i="0" dirty="0">
                <a:solidFill>
                  <a:srgbClr val="C82829"/>
                </a:solidFill>
                <a:effectLst/>
                <a:latin typeface="Consolas" panose="020B0609020204030204" pitchFamily="49" charset="0"/>
              </a:rPr>
              <a:t>Transfer-Encoding</a:t>
            </a:r>
            <a:r>
              <a:rPr lang="en-ID" sz="1100" b="0" i="0" dirty="0">
                <a:solidFill>
                  <a:srgbClr val="4D4D4C"/>
                </a:solidFill>
                <a:effectLst/>
                <a:latin typeface="Consolas" panose="020B0609020204030204" pitchFamily="49" charset="0"/>
              </a:rPr>
              <a:t>: chunked </a:t>
            </a:r>
          </a:p>
          <a:p>
            <a:r>
              <a:rPr lang="en-ID" sz="1100" b="0" i="0" dirty="0">
                <a:solidFill>
                  <a:srgbClr val="C82829"/>
                </a:solidFill>
                <a:effectLst/>
                <a:latin typeface="Consolas" panose="020B0609020204030204" pitchFamily="49" charset="0"/>
              </a:rPr>
              <a:t>Content-Type</a:t>
            </a:r>
            <a:r>
              <a:rPr lang="en-ID" sz="1100" b="0" i="0" dirty="0">
                <a:solidFill>
                  <a:srgbClr val="4D4D4C"/>
                </a:solidFill>
                <a:effectLst/>
                <a:latin typeface="Consolas" panose="020B0609020204030204" pitchFamily="49" charset="0"/>
              </a:rPr>
              <a:t>: text/plain; charset=utf-8 </a:t>
            </a:r>
          </a:p>
          <a:p>
            <a:r>
              <a:rPr lang="en-ID" sz="1100" b="0" i="0" dirty="0">
                <a:solidFill>
                  <a:srgbClr val="C82829"/>
                </a:solidFill>
                <a:effectLst/>
                <a:latin typeface="Consolas" panose="020B0609020204030204" pitchFamily="49" charset="0"/>
              </a:rPr>
              <a:t>Server</a:t>
            </a:r>
            <a:r>
              <a:rPr lang="en-ID" sz="1100" b="0" i="0" dirty="0">
                <a:solidFill>
                  <a:srgbClr val="4D4D4C"/>
                </a:solidFill>
                <a:effectLst/>
                <a:latin typeface="Consolas" panose="020B0609020204030204" pitchFamily="49" charset="0"/>
              </a:rPr>
              <a:t>: Kestrel </a:t>
            </a:r>
          </a:p>
          <a:p>
            <a:r>
              <a:rPr lang="en-ID" sz="1100" b="0" i="0" dirty="0">
                <a:solidFill>
                  <a:srgbClr val="C82829"/>
                </a:solidFill>
                <a:effectLst/>
                <a:latin typeface="Consolas" panose="020B0609020204030204" pitchFamily="49" charset="0"/>
              </a:rPr>
              <a:t>Request-Context</a:t>
            </a:r>
            <a:r>
              <a:rPr lang="en-ID" sz="1100" b="0" i="0" dirty="0">
                <a:solidFill>
                  <a:srgbClr val="4D4D4C"/>
                </a:solidFill>
                <a:effectLst/>
                <a:latin typeface="Consolas" panose="020B0609020204030204" pitchFamily="49" charset="0"/>
              </a:rPr>
              <a:t>: </a:t>
            </a:r>
            <a:r>
              <a:rPr lang="en-ID" sz="1100" b="0" i="0" dirty="0" err="1">
                <a:solidFill>
                  <a:srgbClr val="4D4D4C"/>
                </a:solidFill>
                <a:effectLst/>
                <a:latin typeface="Consolas" panose="020B0609020204030204" pitchFamily="49" charset="0"/>
              </a:rPr>
              <a:t>appId</a:t>
            </a:r>
            <a:r>
              <a:rPr lang="en-ID" sz="1100" b="0" i="0" dirty="0">
                <a:solidFill>
                  <a:srgbClr val="4D4D4C"/>
                </a:solidFill>
                <a:effectLst/>
                <a:latin typeface="Consolas" panose="020B0609020204030204" pitchFamily="49" charset="0"/>
              </a:rPr>
              <a:t>=cid-v1:3e55a6a4-fc5c-4b0e-8d14-d90f743828f5 </a:t>
            </a:r>
          </a:p>
          <a:p>
            <a:r>
              <a:rPr lang="en-ID" sz="1100" b="0" i="0" dirty="0">
                <a:solidFill>
                  <a:srgbClr val="C82829"/>
                </a:solidFill>
                <a:effectLst/>
                <a:latin typeface="Consolas" panose="020B0609020204030204" pitchFamily="49" charset="0"/>
              </a:rPr>
              <a:t>Date</a:t>
            </a:r>
            <a:r>
              <a:rPr lang="en-ID" sz="1100" b="0" i="0" dirty="0">
                <a:solidFill>
                  <a:srgbClr val="4D4D4C"/>
                </a:solidFill>
                <a:effectLst/>
                <a:latin typeface="Consolas" panose="020B0609020204030204" pitchFamily="49" charset="0"/>
              </a:rPr>
              <a:t>: Sat, 04 Dec 2021 11:45:49 GMT </a:t>
            </a:r>
          </a:p>
          <a:p>
            <a:r>
              <a:rPr lang="en-ID" sz="1100" b="0" i="0" dirty="0">
                <a:solidFill>
                  <a:srgbClr val="C82829"/>
                </a:solidFill>
                <a:effectLst/>
                <a:latin typeface="Consolas" panose="020B0609020204030204" pitchFamily="49" charset="0"/>
              </a:rPr>
              <a:t>Connection</a:t>
            </a:r>
            <a:r>
              <a:rPr lang="en-ID" sz="1100" b="0" i="0" dirty="0">
                <a:solidFill>
                  <a:srgbClr val="4D4D4C"/>
                </a:solidFill>
                <a:effectLst/>
                <a:latin typeface="Consolas" panose="020B0609020204030204" pitchFamily="49" charset="0"/>
              </a:rPr>
              <a:t>: close </a:t>
            </a:r>
          </a:p>
          <a:p>
            <a:endParaRPr lang="en-ID" sz="1100" dirty="0">
              <a:solidFill>
                <a:srgbClr val="4D4D4C"/>
              </a:solidFill>
              <a:latin typeface="Consolas" panose="020B0609020204030204" pitchFamily="49" charset="0"/>
            </a:endParaRPr>
          </a:p>
          <a:p>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"delete"</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"id"</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"memotest123"</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"topic"</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"Mutation"</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"message"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"Insert into document memo"</a:t>
            </a:r>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"tags"</a:t>
            </a:r>
            <a:r>
              <a:rPr lang="en-ID" sz="1100" b="0" i="0" dirty="0">
                <a:solidFill>
                  <a:srgbClr val="4D4D4C"/>
                </a:solidFill>
                <a:effectLst/>
                <a:latin typeface="Consolas" panose="020B0609020204030204" pitchFamily="49" charset="0"/>
              </a:rPr>
              <a:t>: [ </a:t>
            </a:r>
            <a:r>
              <a:rPr lang="en-ID" sz="1100" b="0" i="0" dirty="0">
                <a:solidFill>
                  <a:srgbClr val="718C00"/>
                </a:solidFill>
                <a:effectLst/>
                <a:latin typeface="Consolas" panose="020B0609020204030204" pitchFamily="49" charset="0"/>
              </a:rPr>
              <a:t>"manual"</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"mutation"</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"test"</a:t>
            </a:r>
            <a:r>
              <a:rPr lang="en-ID" sz="1100" b="0" i="0" dirty="0">
                <a:solidFill>
                  <a:srgbClr val="4D4D4C"/>
                </a:solidFill>
                <a:effectLst/>
                <a:latin typeface="Consolas" panose="020B0609020204030204" pitchFamily="49" charset="0"/>
              </a:rPr>
              <a:t> ], </a:t>
            </a:r>
            <a:r>
              <a:rPr lang="en-ID" sz="1100" b="0" i="0" dirty="0">
                <a:solidFill>
                  <a:srgbClr val="EAB700"/>
                </a:solidFill>
                <a:effectLst/>
                <a:latin typeface="Consolas" panose="020B0609020204030204" pitchFamily="49" charset="0"/>
              </a:rPr>
              <a:t>"datetime"</a:t>
            </a:r>
            <a:r>
              <a:rPr lang="en-ID" sz="1100" b="0" i="0" dirty="0">
                <a:solidFill>
                  <a:srgbClr val="4D4D4C"/>
                </a:solidFill>
                <a:effectLst/>
                <a:latin typeface="Consolas" panose="020B0609020204030204" pitchFamily="49" charset="0"/>
              </a:rPr>
              <a:t>: </a:t>
            </a:r>
            <a:r>
              <a:rPr lang="en-ID" sz="1100" b="0" i="0" dirty="0">
                <a:solidFill>
                  <a:srgbClr val="718C00"/>
                </a:solidFill>
                <a:effectLst/>
                <a:latin typeface="Consolas" panose="020B0609020204030204" pitchFamily="49" charset="0"/>
              </a:rPr>
              <a:t>"2021-12-04T11:44:09"</a:t>
            </a:r>
            <a:r>
              <a:rPr lang="en-ID" sz="1100" b="0" i="0" dirty="0">
                <a:solidFill>
                  <a:srgbClr val="4D4D4C"/>
                </a:solidFill>
                <a:effectLst/>
                <a:latin typeface="Consolas" panose="020B0609020204030204" pitchFamily="49" charset="0"/>
              </a:rPr>
              <a:t> } }</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02515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0"/>
            <a:ext cx="12192000" cy="3429000"/>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623888" y="365125"/>
            <a:ext cx="10515600" cy="1325563"/>
          </a:xfrm>
        </p:spPr>
        <p:txBody>
          <a:bodyPr/>
          <a:lstStyle/>
          <a:p>
            <a:r>
              <a:rPr lang="en-US">
                <a:solidFill>
                  <a:schemeClr val="bg1"/>
                </a:solidFill>
                <a:latin typeface="Montserrat SemiBold" panose="00000700000000000000" pitchFamily="2" charset="0"/>
              </a:rPr>
              <a:t>Our Services</a:t>
            </a:r>
            <a:endParaRPr lang="en-ID">
              <a:solidFill>
                <a:schemeClr val="bg1"/>
              </a:solidFill>
              <a:latin typeface="Montserrat SemiBold" panose="00000700000000000000" pitchFamily="2" charset="0"/>
            </a:endParaRPr>
          </a:p>
        </p:txBody>
      </p:sp>
      <p:pic>
        <p:nvPicPr>
          <p:cNvPr id="6" name="Picture 5">
            <a:extLst>
              <a:ext uri="{FF2B5EF4-FFF2-40B4-BE49-F238E27FC236}">
                <a16:creationId xmlns:a16="http://schemas.microsoft.com/office/drawing/2014/main" id="{27EF859D-6F2C-46C8-9CB1-236519861132}"/>
              </a:ext>
            </a:extLst>
          </p:cNvPr>
          <p:cNvPicPr>
            <a:picLocks noChangeAspect="1"/>
          </p:cNvPicPr>
          <p:nvPr/>
        </p:nvPicPr>
        <p:blipFill rotWithShape="1">
          <a:blip r:embed="rId2"/>
          <a:srcRect l="31980" t="9635" r="15670" b="16217"/>
          <a:stretch/>
        </p:blipFill>
        <p:spPr>
          <a:xfrm>
            <a:off x="1355752" y="2469937"/>
            <a:ext cx="2520280" cy="2379854"/>
          </a:xfrm>
          <a:prstGeom prst="ellipse">
            <a:avLst/>
          </a:prstGeom>
          <a:ln w="76200">
            <a:solidFill>
              <a:schemeClr val="bg1"/>
            </a:solidFill>
          </a:ln>
        </p:spPr>
      </p:pic>
      <p:pic>
        <p:nvPicPr>
          <p:cNvPr id="8" name="Picture 7">
            <a:extLst>
              <a:ext uri="{FF2B5EF4-FFF2-40B4-BE49-F238E27FC236}">
                <a16:creationId xmlns:a16="http://schemas.microsoft.com/office/drawing/2014/main" id="{F289CAFC-8809-449B-A7E2-D69093B753FB}"/>
              </a:ext>
            </a:extLst>
          </p:cNvPr>
          <p:cNvPicPr>
            <a:picLocks noChangeAspect="1"/>
          </p:cNvPicPr>
          <p:nvPr/>
        </p:nvPicPr>
        <p:blipFill rotWithShape="1">
          <a:blip r:embed="rId3">
            <a:extLst>
              <a:ext uri="{28A0092B-C50C-407E-A947-70E740481C1C}">
                <a14:useLocalDpi xmlns:a14="http://schemas.microsoft.com/office/drawing/2010/main" val="0"/>
              </a:ext>
            </a:extLst>
          </a:blip>
          <a:srcRect l="26581" t="27208" r="26581" b="6058"/>
          <a:stretch/>
        </p:blipFill>
        <p:spPr>
          <a:xfrm>
            <a:off x="4934841" y="2469937"/>
            <a:ext cx="2520280" cy="2379854"/>
          </a:xfrm>
          <a:prstGeom prst="ellipse">
            <a:avLst/>
          </a:prstGeom>
          <a:ln w="76200">
            <a:solidFill>
              <a:schemeClr val="bg1"/>
            </a:solidFill>
          </a:ln>
        </p:spPr>
      </p:pic>
      <p:pic>
        <p:nvPicPr>
          <p:cNvPr id="10" name="Picture 9">
            <a:extLst>
              <a:ext uri="{FF2B5EF4-FFF2-40B4-BE49-F238E27FC236}">
                <a16:creationId xmlns:a16="http://schemas.microsoft.com/office/drawing/2014/main" id="{1648DE07-711E-4395-B063-5EF109599C9E}"/>
              </a:ext>
            </a:extLst>
          </p:cNvPr>
          <p:cNvPicPr>
            <a:picLocks noChangeAspect="1"/>
          </p:cNvPicPr>
          <p:nvPr/>
        </p:nvPicPr>
        <p:blipFill rotWithShape="1">
          <a:blip r:embed="rId4">
            <a:extLst>
              <a:ext uri="{28A0092B-C50C-407E-A947-70E740481C1C}">
                <a14:useLocalDpi xmlns:a14="http://schemas.microsoft.com/office/drawing/2010/main" val="0"/>
              </a:ext>
            </a:extLst>
          </a:blip>
          <a:srcRect l="31162" t="23186" r="29289" b="20798"/>
          <a:stretch/>
        </p:blipFill>
        <p:spPr>
          <a:xfrm>
            <a:off x="8513930" y="2420888"/>
            <a:ext cx="2520280" cy="2379854"/>
          </a:xfrm>
          <a:prstGeom prst="ellipse">
            <a:avLst/>
          </a:prstGeom>
          <a:ln w="76200">
            <a:solidFill>
              <a:schemeClr val="bg1"/>
            </a:solidFill>
          </a:ln>
        </p:spPr>
      </p:pic>
      <p:sp>
        <p:nvSpPr>
          <p:cNvPr id="12" name="Google Shape;200;p15">
            <a:extLst>
              <a:ext uri="{FF2B5EF4-FFF2-40B4-BE49-F238E27FC236}">
                <a16:creationId xmlns:a16="http://schemas.microsoft.com/office/drawing/2014/main" id="{1AB5C368-54D4-4204-9DAE-EACC0729EE13}"/>
              </a:ext>
            </a:extLst>
          </p:cNvPr>
          <p:cNvSpPr txBox="1">
            <a:spLocks/>
          </p:cNvSpPr>
          <p:nvPr/>
        </p:nvSpPr>
        <p:spPr>
          <a:xfrm>
            <a:off x="1127253" y="5005352"/>
            <a:ext cx="2977278" cy="699989"/>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14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End-to-end AI/Machine Learning, or Advanced Analytics Implementation</a:t>
            </a:r>
            <a:endParaRPr kumimoji="0" lang="en-ID" sz="12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200;p15">
            <a:extLst>
              <a:ext uri="{FF2B5EF4-FFF2-40B4-BE49-F238E27FC236}">
                <a16:creationId xmlns:a16="http://schemas.microsoft.com/office/drawing/2014/main" id="{9F9F1242-643B-425B-8C28-A373C6C893AD}"/>
              </a:ext>
            </a:extLst>
          </p:cNvPr>
          <p:cNvSpPr txBox="1">
            <a:spLocks/>
          </p:cNvSpPr>
          <p:nvPr/>
        </p:nvSpPr>
        <p:spPr>
          <a:xfrm>
            <a:off x="4607360" y="5005351"/>
            <a:ext cx="3216831" cy="699989"/>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14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Data Management (Data Warehousing, ETL/ELT, mart, etc) and Visualization (Report and Dashboards)</a:t>
            </a:r>
            <a:endParaRPr kumimoji="0" lang="en-ID" sz="12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200;p15">
            <a:extLst>
              <a:ext uri="{FF2B5EF4-FFF2-40B4-BE49-F238E27FC236}">
                <a16:creationId xmlns:a16="http://schemas.microsoft.com/office/drawing/2014/main" id="{9613D4E4-359C-4067-9AAD-DD73321301E6}"/>
              </a:ext>
            </a:extLst>
          </p:cNvPr>
          <p:cNvSpPr txBox="1">
            <a:spLocks/>
          </p:cNvSpPr>
          <p:nvPr/>
        </p:nvSpPr>
        <p:spPr>
          <a:xfrm>
            <a:off x="8327020" y="5003832"/>
            <a:ext cx="3068369" cy="699989"/>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14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External Data Acquisition (Social Media Data Crawling, News Sites Scrapping, and more)</a:t>
            </a:r>
            <a:endParaRPr kumimoji="0" lang="en-ID" sz="12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E6D6287F-E64F-431E-913A-5CC9979657BA}"/>
              </a:ext>
            </a:extLst>
          </p:cNvPr>
          <p:cNvSpPr/>
          <p:nvPr/>
        </p:nvSpPr>
        <p:spPr>
          <a:xfrm>
            <a:off x="4934841" y="297388"/>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Google Shape;200;p15">
            <a:extLst>
              <a:ext uri="{FF2B5EF4-FFF2-40B4-BE49-F238E27FC236}">
                <a16:creationId xmlns:a16="http://schemas.microsoft.com/office/drawing/2014/main" id="{4C1EB916-7CD0-423F-81EB-A016E04FA7C1}"/>
              </a:ext>
            </a:extLst>
          </p:cNvPr>
          <p:cNvSpPr txBox="1">
            <a:spLocks/>
          </p:cNvSpPr>
          <p:nvPr/>
        </p:nvSpPr>
        <p:spPr>
          <a:xfrm>
            <a:off x="5459691" y="172830"/>
            <a:ext cx="1512168" cy="97349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4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+ 30</a:t>
            </a:r>
            <a:endParaRPr kumimoji="0" lang="en-ID"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200;p15">
            <a:extLst>
              <a:ext uri="{FF2B5EF4-FFF2-40B4-BE49-F238E27FC236}">
                <a16:creationId xmlns:a16="http://schemas.microsoft.com/office/drawing/2014/main" id="{ECFEEE79-9006-46ED-A00E-111EE4ED4C18}"/>
              </a:ext>
            </a:extLst>
          </p:cNvPr>
          <p:cNvSpPr txBox="1">
            <a:spLocks/>
          </p:cNvSpPr>
          <p:nvPr/>
        </p:nvSpPr>
        <p:spPr>
          <a:xfrm>
            <a:off x="5477451" y="907735"/>
            <a:ext cx="2412771" cy="97349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Customers trusted us for their analytics projects</a:t>
            </a:r>
          </a:p>
        </p:txBody>
      </p:sp>
      <p:sp>
        <p:nvSpPr>
          <p:cNvPr id="19" name="TextBox 18">
            <a:extLst>
              <a:ext uri="{FF2B5EF4-FFF2-40B4-BE49-F238E27FC236}">
                <a16:creationId xmlns:a16="http://schemas.microsoft.com/office/drawing/2014/main" id="{C9EE35C9-0F17-4B65-890E-A9127594ED6F}"/>
              </a:ext>
            </a:extLst>
          </p:cNvPr>
          <p:cNvSpPr txBox="1"/>
          <p:nvPr/>
        </p:nvSpPr>
        <p:spPr>
          <a:xfrm>
            <a:off x="10704512" y="1824981"/>
            <a:ext cx="2068686"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900" b="0"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As of December 2020</a:t>
            </a:r>
            <a:endParaRPr kumimoji="0" lang="en-ID" sz="100" b="0"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200;p15">
            <a:extLst>
              <a:ext uri="{FF2B5EF4-FFF2-40B4-BE49-F238E27FC236}">
                <a16:creationId xmlns:a16="http://schemas.microsoft.com/office/drawing/2014/main" id="{5BA44548-2BF9-436D-9390-081069AEDB95}"/>
              </a:ext>
            </a:extLst>
          </p:cNvPr>
          <p:cNvSpPr txBox="1">
            <a:spLocks/>
          </p:cNvSpPr>
          <p:nvPr/>
        </p:nvSpPr>
        <p:spPr>
          <a:xfrm>
            <a:off x="8980398" y="180684"/>
            <a:ext cx="1512168" cy="97349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4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+ 60</a:t>
            </a:r>
            <a:endParaRPr kumimoji="0" lang="en-ID"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200;p15">
            <a:extLst>
              <a:ext uri="{FF2B5EF4-FFF2-40B4-BE49-F238E27FC236}">
                <a16:creationId xmlns:a16="http://schemas.microsoft.com/office/drawing/2014/main" id="{531E9EB2-F857-4221-9499-5EB7885582B5}"/>
              </a:ext>
            </a:extLst>
          </p:cNvPr>
          <p:cNvSpPr txBox="1">
            <a:spLocks/>
          </p:cNvSpPr>
          <p:nvPr/>
        </p:nvSpPr>
        <p:spPr>
          <a:xfrm>
            <a:off x="8834725" y="901634"/>
            <a:ext cx="2412771" cy="97349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ID"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Analytics projects successfully completed</a:t>
            </a:r>
          </a:p>
        </p:txBody>
      </p:sp>
      <p:pic>
        <p:nvPicPr>
          <p:cNvPr id="22" name="Picture 21" descr="Shape&#10;&#10;Description automatically generated with medium confidence">
            <a:extLst>
              <a:ext uri="{FF2B5EF4-FFF2-40B4-BE49-F238E27FC236}">
                <a16:creationId xmlns:a16="http://schemas.microsoft.com/office/drawing/2014/main" id="{51AC8DDC-2E06-4A7B-BBB7-D2B5059BD36A}"/>
              </a:ext>
            </a:extLst>
          </p:cNvPr>
          <p:cNvPicPr>
            <a:picLocks noChangeAspect="1"/>
          </p:cNvPicPr>
          <p:nvPr/>
        </p:nvPicPr>
        <p:blipFill rotWithShape="1">
          <a:blip r:embed="rId5">
            <a:extLst>
              <a:ext uri="{28A0092B-C50C-407E-A947-70E740481C1C}">
                <a14:useLocalDpi xmlns:a14="http://schemas.microsoft.com/office/drawing/2010/main" val="0"/>
              </a:ext>
            </a:extLst>
          </a:blip>
          <a:srcRect l="-1" r="368"/>
          <a:stretch/>
        </p:blipFill>
        <p:spPr>
          <a:xfrm>
            <a:off x="552538" y="6093296"/>
            <a:ext cx="2159086" cy="650114"/>
          </a:xfrm>
          <a:prstGeom prst="rect">
            <a:avLst/>
          </a:prstGeom>
        </p:spPr>
      </p:pic>
    </p:spTree>
    <p:extLst>
      <p:ext uri="{BB962C8B-B14F-4D97-AF65-F5344CB8AC3E}">
        <p14:creationId xmlns:p14="http://schemas.microsoft.com/office/powerpoint/2010/main" val="324386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AzureQL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4D26EA-7483-4A91-B93F-76CCCFEF8780}"/>
              </a:ext>
            </a:extLst>
          </p:cNvPr>
          <p:cNvSpPr txBox="1"/>
          <p:nvPr/>
        </p:nvSpPr>
        <p:spPr>
          <a:xfrm>
            <a:off x="587884" y="1957530"/>
            <a:ext cx="5416101" cy="2862322"/>
          </a:xfrm>
          <a:prstGeom prst="rect">
            <a:avLst/>
          </a:prstGeom>
          <a:noFill/>
          <a:ln>
            <a:solidFill>
              <a:schemeClr val="tx1"/>
            </a:solidFill>
          </a:ln>
        </p:spPr>
        <p:txBody>
          <a:bodyPr wrap="square" rtlCol="0">
            <a:spAutoFit/>
          </a:bodyPr>
          <a:lstStyle/>
          <a:p>
            <a:r>
              <a:rPr lang="en-ID" sz="1200" b="0" dirty="0">
                <a:solidFill>
                  <a:srgbClr val="AF00DB"/>
                </a:solidFill>
                <a:effectLst/>
                <a:latin typeface="Consolas" panose="020B0609020204030204" pitchFamily="49" charset="0"/>
              </a:rPr>
              <a:t>POST</a:t>
            </a:r>
            <a:r>
              <a:rPr lang="en-ID" sz="1200" b="0" dirty="0">
                <a:solidFill>
                  <a:srgbClr val="000000"/>
                </a:solidFill>
                <a:effectLst/>
                <a:latin typeface="Consolas" panose="020B0609020204030204" pitchFamily="49" charset="0"/>
              </a:rPr>
              <a:t> https://pyconn-graphql.azurewebsites.net/api/SampleGraphQL?code=N4gDSYqmm0qMVAeelWaAY51tJAbTXo/BJH5ABnwf6fRmE5xWZXZzZw==</a:t>
            </a:r>
          </a:p>
          <a:p>
            <a:r>
              <a:rPr lang="en-ID" sz="1200" b="0" dirty="0">
                <a:solidFill>
                  <a:srgbClr val="800000"/>
                </a:solidFill>
                <a:effectLst/>
                <a:latin typeface="Consolas" panose="020B0609020204030204" pitchFamily="49" charset="0"/>
              </a:rPr>
              <a:t>Content-Type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a:solidFill>
                  <a:srgbClr val="A31515"/>
                </a:solidFill>
                <a:effectLst/>
                <a:latin typeface="Consolas" panose="020B0609020204030204" pitchFamily="49" charset="0"/>
              </a:rPr>
              <a:t>application/json</a:t>
            </a:r>
            <a:endParaRPr lang="en-ID" sz="1200" b="0" dirty="0">
              <a:solidFill>
                <a:srgbClr val="000000"/>
              </a:solidFill>
              <a:effectLst/>
              <a:latin typeface="Consolas" panose="020B0609020204030204" pitchFamily="49" charset="0"/>
            </a:endParaRPr>
          </a:p>
          <a:p>
            <a:r>
              <a:rPr lang="en-ID" sz="1200" b="0" dirty="0">
                <a:solidFill>
                  <a:srgbClr val="800000"/>
                </a:solidFill>
                <a:effectLst/>
                <a:latin typeface="Consolas" panose="020B0609020204030204" pitchFamily="49" charset="0"/>
              </a:rPr>
              <a:t>X-REQUEST-TYPE</a:t>
            </a:r>
            <a:r>
              <a:rPr lang="en-ID" sz="1200" b="0" dirty="0">
                <a:solidFill>
                  <a:srgbClr val="0000FF"/>
                </a:solidFill>
                <a:effectLst/>
                <a:latin typeface="Consolas" panose="020B0609020204030204" pitchFamily="49" charset="0"/>
              </a:rPr>
              <a:t>:</a:t>
            </a:r>
            <a:r>
              <a:rPr lang="en-ID" sz="1200" b="0" dirty="0">
                <a:solidFill>
                  <a:srgbClr val="000000"/>
                </a:solidFill>
                <a:effectLst/>
                <a:latin typeface="Consolas" panose="020B0609020204030204" pitchFamily="49" charset="0"/>
              </a:rPr>
              <a:t> </a:t>
            </a:r>
            <a:r>
              <a:rPr lang="en-ID" sz="1200" b="0" dirty="0" err="1">
                <a:solidFill>
                  <a:srgbClr val="A31515"/>
                </a:solidFill>
                <a:effectLst/>
                <a:latin typeface="Consolas" panose="020B0609020204030204" pitchFamily="49" charset="0"/>
              </a:rPr>
              <a:t>GraphQL</a:t>
            </a:r>
            <a:endParaRPr lang="en-ID" sz="1200" b="0" dirty="0">
              <a:solidFill>
                <a:srgbClr val="000000"/>
              </a:solidFill>
              <a:effectLst/>
              <a:latin typeface="Consolas" panose="020B0609020204030204" pitchFamily="49" charset="0"/>
            </a:endParaRPr>
          </a:p>
          <a:p>
            <a:br>
              <a:rPr lang="en-ID" sz="1200" b="0" dirty="0">
                <a:solidFill>
                  <a:srgbClr val="000000"/>
                </a:solidFill>
                <a:effectLst/>
                <a:latin typeface="Consolas" panose="020B0609020204030204" pitchFamily="49" charset="0"/>
              </a:rPr>
            </a:br>
            <a:r>
              <a:rPr lang="en-ID" sz="1200" b="0" dirty="0">
                <a:solidFill>
                  <a:srgbClr val="000000"/>
                </a:solidFill>
                <a:effectLst/>
                <a:latin typeface="Consolas" panose="020B0609020204030204" pitchFamily="49" charset="0"/>
              </a:rPr>
              <a:t>query list { </a:t>
            </a:r>
          </a:p>
          <a:p>
            <a:r>
              <a:rPr lang="en-ID" sz="1200" b="0" dirty="0">
                <a:solidFill>
                  <a:srgbClr val="000000"/>
                </a:solidFill>
                <a:effectLst/>
                <a:latin typeface="Consolas" panose="020B0609020204030204" pitchFamily="49" charset="0"/>
              </a:rPr>
              <a:t>    memo(id: "memotest123") { </a:t>
            </a:r>
          </a:p>
          <a:p>
            <a:r>
              <a:rPr lang="en-ID" sz="1200" b="0" dirty="0">
                <a:solidFill>
                  <a:srgbClr val="000000"/>
                </a:solidFill>
                <a:effectLst/>
                <a:latin typeface="Consolas" panose="020B0609020204030204" pitchFamily="49" charset="0"/>
              </a:rPr>
              <a:t>        id</a:t>
            </a:r>
          </a:p>
          <a:p>
            <a:r>
              <a:rPr lang="en-ID" sz="1200" b="0" dirty="0">
                <a:solidFill>
                  <a:srgbClr val="000000"/>
                </a:solidFill>
                <a:effectLst/>
                <a:latin typeface="Consolas" panose="020B0609020204030204" pitchFamily="49" charset="0"/>
              </a:rPr>
              <a:t>        topic</a:t>
            </a:r>
          </a:p>
          <a:p>
            <a:r>
              <a:rPr lang="en-ID" sz="1200" b="0" dirty="0">
                <a:solidFill>
                  <a:srgbClr val="000000"/>
                </a:solidFill>
                <a:effectLst/>
                <a:latin typeface="Consolas" panose="020B0609020204030204" pitchFamily="49" charset="0"/>
              </a:rPr>
              <a:t>        message</a:t>
            </a:r>
          </a:p>
          <a:p>
            <a:r>
              <a:rPr lang="en-ID" sz="1200" b="0" dirty="0">
                <a:solidFill>
                  <a:srgbClr val="000000"/>
                </a:solidFill>
                <a:effectLst/>
                <a:latin typeface="Consolas" panose="020B0609020204030204" pitchFamily="49" charset="0"/>
              </a:rPr>
              <a:t>        tags</a:t>
            </a:r>
          </a:p>
          <a:p>
            <a:r>
              <a:rPr lang="en-ID" sz="1200" b="0" dirty="0">
                <a:solidFill>
                  <a:srgbClr val="000000"/>
                </a:solidFill>
                <a:effectLst/>
                <a:latin typeface="Consolas" panose="020B0609020204030204" pitchFamily="49" charset="0"/>
              </a:rPr>
              <a:t>        datetime</a:t>
            </a:r>
          </a:p>
          <a:p>
            <a:r>
              <a:rPr lang="en-ID" sz="1200" b="0" dirty="0">
                <a:solidFill>
                  <a:srgbClr val="000000"/>
                </a:solidFill>
                <a:effectLst/>
                <a:latin typeface="Consolas" panose="020B0609020204030204" pitchFamily="49" charset="0"/>
              </a:rPr>
              <a:t>    }</a:t>
            </a:r>
          </a:p>
          <a:p>
            <a:r>
              <a:rPr lang="en-ID" sz="1200"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1FE3DA12-BDB8-4D88-8A3E-2C2498D0BB1F}"/>
              </a:ext>
            </a:extLst>
          </p:cNvPr>
          <p:cNvSpPr txBox="1"/>
          <p:nvPr/>
        </p:nvSpPr>
        <p:spPr>
          <a:xfrm>
            <a:off x="6224515" y="1957530"/>
            <a:ext cx="5416101" cy="1615827"/>
          </a:xfrm>
          <a:prstGeom prst="rect">
            <a:avLst/>
          </a:prstGeom>
          <a:noFill/>
          <a:ln>
            <a:solidFill>
              <a:schemeClr val="tx1"/>
            </a:solidFill>
          </a:ln>
        </p:spPr>
        <p:txBody>
          <a:bodyPr wrap="square" rtlCol="0">
            <a:spAutoFit/>
          </a:bodyPr>
          <a:lstStyle/>
          <a:p>
            <a:r>
              <a:rPr lang="en-ID" sz="1100" b="0" i="0" dirty="0">
                <a:solidFill>
                  <a:srgbClr val="4D4D4C"/>
                </a:solidFill>
                <a:effectLst/>
                <a:latin typeface="Consolas" panose="020B0609020204030204" pitchFamily="49" charset="0"/>
              </a:rPr>
              <a:t>HTTP/1.1 </a:t>
            </a:r>
            <a:r>
              <a:rPr lang="en-ID" sz="1100" b="0" i="0" dirty="0">
                <a:solidFill>
                  <a:srgbClr val="F5871F"/>
                </a:solidFill>
                <a:effectLst/>
                <a:latin typeface="Consolas" panose="020B0609020204030204" pitchFamily="49" charset="0"/>
              </a:rPr>
              <a:t>200</a:t>
            </a:r>
            <a:r>
              <a:rPr lang="en-ID" sz="1100" b="0" i="0" dirty="0">
                <a:solidFill>
                  <a:srgbClr val="4D4D4C"/>
                </a:solidFill>
                <a:effectLst/>
                <a:latin typeface="Consolas" panose="020B0609020204030204" pitchFamily="49" charset="0"/>
              </a:rPr>
              <a:t> OK </a:t>
            </a:r>
          </a:p>
          <a:p>
            <a:r>
              <a:rPr lang="en-ID" sz="1100" b="0" i="0" dirty="0">
                <a:solidFill>
                  <a:srgbClr val="C82829"/>
                </a:solidFill>
                <a:effectLst/>
                <a:latin typeface="Consolas" panose="020B0609020204030204" pitchFamily="49" charset="0"/>
              </a:rPr>
              <a:t>Transfer-Encoding</a:t>
            </a:r>
            <a:r>
              <a:rPr lang="en-ID" sz="1100" b="0" i="0" dirty="0">
                <a:solidFill>
                  <a:srgbClr val="4D4D4C"/>
                </a:solidFill>
                <a:effectLst/>
                <a:latin typeface="Consolas" panose="020B0609020204030204" pitchFamily="49" charset="0"/>
              </a:rPr>
              <a:t>: chunked </a:t>
            </a:r>
          </a:p>
          <a:p>
            <a:r>
              <a:rPr lang="en-ID" sz="1100" b="0" i="0" dirty="0">
                <a:solidFill>
                  <a:srgbClr val="C82829"/>
                </a:solidFill>
                <a:effectLst/>
                <a:latin typeface="Consolas" panose="020B0609020204030204" pitchFamily="49" charset="0"/>
              </a:rPr>
              <a:t>Content-Type</a:t>
            </a:r>
            <a:r>
              <a:rPr lang="en-ID" sz="1100" b="0" i="0" dirty="0">
                <a:solidFill>
                  <a:srgbClr val="4D4D4C"/>
                </a:solidFill>
                <a:effectLst/>
                <a:latin typeface="Consolas" panose="020B0609020204030204" pitchFamily="49" charset="0"/>
              </a:rPr>
              <a:t>: text/plain; charset=utf-8 </a:t>
            </a:r>
          </a:p>
          <a:p>
            <a:r>
              <a:rPr lang="en-ID" sz="1100" b="0" i="0" dirty="0">
                <a:solidFill>
                  <a:srgbClr val="C82829"/>
                </a:solidFill>
                <a:effectLst/>
                <a:latin typeface="Consolas" panose="020B0609020204030204" pitchFamily="49" charset="0"/>
              </a:rPr>
              <a:t>Server</a:t>
            </a:r>
            <a:r>
              <a:rPr lang="en-ID" sz="1100" b="0" i="0" dirty="0">
                <a:solidFill>
                  <a:srgbClr val="4D4D4C"/>
                </a:solidFill>
                <a:effectLst/>
                <a:latin typeface="Consolas" panose="020B0609020204030204" pitchFamily="49" charset="0"/>
              </a:rPr>
              <a:t>: Kestrel </a:t>
            </a:r>
          </a:p>
          <a:p>
            <a:r>
              <a:rPr lang="en-ID" sz="1100" b="0" i="0" dirty="0">
                <a:solidFill>
                  <a:srgbClr val="C82829"/>
                </a:solidFill>
                <a:effectLst/>
                <a:latin typeface="Consolas" panose="020B0609020204030204" pitchFamily="49" charset="0"/>
              </a:rPr>
              <a:t>Request-Context</a:t>
            </a:r>
            <a:r>
              <a:rPr lang="en-ID" sz="1100" b="0" i="0" dirty="0">
                <a:solidFill>
                  <a:srgbClr val="4D4D4C"/>
                </a:solidFill>
                <a:effectLst/>
                <a:latin typeface="Consolas" panose="020B0609020204030204" pitchFamily="49" charset="0"/>
              </a:rPr>
              <a:t>: </a:t>
            </a:r>
            <a:r>
              <a:rPr lang="en-ID" sz="1100" b="0" i="0" dirty="0" err="1">
                <a:solidFill>
                  <a:srgbClr val="4D4D4C"/>
                </a:solidFill>
                <a:effectLst/>
                <a:latin typeface="Consolas" panose="020B0609020204030204" pitchFamily="49" charset="0"/>
              </a:rPr>
              <a:t>appId</a:t>
            </a:r>
            <a:r>
              <a:rPr lang="en-ID" sz="1100" b="0" i="0" dirty="0">
                <a:solidFill>
                  <a:srgbClr val="4D4D4C"/>
                </a:solidFill>
                <a:effectLst/>
                <a:latin typeface="Consolas" panose="020B0609020204030204" pitchFamily="49" charset="0"/>
              </a:rPr>
              <a:t>=cid-v1:3e55a6a4-fc5c-4b0e-8d14-d90f743828f5 </a:t>
            </a:r>
          </a:p>
          <a:p>
            <a:r>
              <a:rPr lang="en-ID" sz="1100" b="0" i="0" dirty="0">
                <a:solidFill>
                  <a:srgbClr val="C82829"/>
                </a:solidFill>
                <a:effectLst/>
                <a:latin typeface="Consolas" panose="020B0609020204030204" pitchFamily="49" charset="0"/>
              </a:rPr>
              <a:t>Date</a:t>
            </a:r>
            <a:r>
              <a:rPr lang="en-ID" sz="1100" b="0" i="0" dirty="0">
                <a:solidFill>
                  <a:srgbClr val="4D4D4C"/>
                </a:solidFill>
                <a:effectLst/>
                <a:latin typeface="Consolas" panose="020B0609020204030204" pitchFamily="49" charset="0"/>
              </a:rPr>
              <a:t>: Sat, 04 Dec 2021 11:47:17 GMT </a:t>
            </a:r>
          </a:p>
          <a:p>
            <a:r>
              <a:rPr lang="en-ID" sz="1100" b="0" i="0" dirty="0">
                <a:solidFill>
                  <a:srgbClr val="C82829"/>
                </a:solidFill>
                <a:effectLst/>
                <a:latin typeface="Consolas" panose="020B0609020204030204" pitchFamily="49" charset="0"/>
              </a:rPr>
              <a:t>Connection</a:t>
            </a:r>
            <a:r>
              <a:rPr lang="en-ID" sz="1100" b="0" i="0" dirty="0">
                <a:solidFill>
                  <a:srgbClr val="4D4D4C"/>
                </a:solidFill>
                <a:effectLst/>
                <a:latin typeface="Consolas" panose="020B0609020204030204" pitchFamily="49" charset="0"/>
              </a:rPr>
              <a:t>: close </a:t>
            </a:r>
          </a:p>
          <a:p>
            <a:endParaRPr lang="en-ID" sz="1100" dirty="0">
              <a:solidFill>
                <a:srgbClr val="4D4D4C"/>
              </a:solidFill>
              <a:latin typeface="Consolas" panose="020B0609020204030204" pitchFamily="49" charset="0"/>
            </a:endParaRPr>
          </a:p>
          <a:p>
            <a:r>
              <a:rPr lang="en-ID" sz="1100" b="0" i="0" dirty="0">
                <a:solidFill>
                  <a:srgbClr val="4D4D4C"/>
                </a:solidFill>
                <a:effectLst/>
                <a:latin typeface="Consolas" panose="020B0609020204030204" pitchFamily="49" charset="0"/>
              </a:rPr>
              <a:t>{ </a:t>
            </a:r>
            <a:r>
              <a:rPr lang="en-ID" sz="1100" b="0" i="0" dirty="0">
                <a:solidFill>
                  <a:srgbClr val="EAB700"/>
                </a:solidFill>
                <a:effectLst/>
                <a:latin typeface="Consolas" panose="020B0609020204030204" pitchFamily="49" charset="0"/>
              </a:rPr>
              <a:t>"memo"</a:t>
            </a:r>
            <a:r>
              <a:rPr lang="en-ID" sz="1100" b="0" i="0" dirty="0">
                <a:solidFill>
                  <a:srgbClr val="4D4D4C"/>
                </a:solidFill>
                <a:effectLst/>
                <a:latin typeface="Consolas" panose="020B0609020204030204" pitchFamily="49" charset="0"/>
              </a:rPr>
              <a:t>: </a:t>
            </a:r>
            <a:r>
              <a:rPr lang="en-ID" sz="1100" b="0" i="0" dirty="0">
                <a:solidFill>
                  <a:srgbClr val="F5871F"/>
                </a:solidFill>
                <a:effectLst/>
                <a:latin typeface="Consolas" panose="020B0609020204030204" pitchFamily="49" charset="0"/>
              </a:rPr>
              <a:t>null</a:t>
            </a:r>
            <a:r>
              <a:rPr lang="en-ID" sz="1100" b="0" i="0" dirty="0">
                <a:solidFill>
                  <a:srgbClr val="4D4D4C"/>
                </a:solidFill>
                <a:effectLst/>
                <a:latin typeface="Consolas" panose="020B0609020204030204" pitchFamily="49" charset="0"/>
              </a:rPr>
              <a:t> }</a:t>
            </a:r>
            <a:endParaRPr lang="en-ID" sz="11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41968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Azure Functions</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Monitoring API</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750945B8-CF46-47B2-B600-92BF17B2F9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884" y="1957530"/>
            <a:ext cx="8906686" cy="4161062"/>
          </a:xfrm>
          <a:prstGeom prst="rect">
            <a:avLst/>
          </a:prstGeom>
        </p:spPr>
      </p:pic>
    </p:spTree>
    <p:extLst>
      <p:ext uri="{BB962C8B-B14F-4D97-AF65-F5344CB8AC3E}">
        <p14:creationId xmlns:p14="http://schemas.microsoft.com/office/powerpoint/2010/main" val="914508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8BC04-361B-4C74-9084-09A54C10083E}"/>
              </a:ext>
            </a:extLst>
          </p:cNvPr>
          <p:cNvPicPr>
            <a:picLocks noChangeAspect="1"/>
          </p:cNvPicPr>
          <p:nvPr/>
        </p:nvPicPr>
        <p:blipFill rotWithShape="1">
          <a:blip r:embed="rId2"/>
          <a:srcRect l="3456" b="18542"/>
          <a:stretch/>
        </p:blipFill>
        <p:spPr>
          <a:xfrm>
            <a:off x="0" y="0"/>
            <a:ext cx="12192000" cy="6857999"/>
          </a:xfrm>
          <a:prstGeom prst="rect">
            <a:avLst/>
          </a:prstGeom>
        </p:spPr>
      </p:pic>
      <p:sp>
        <p:nvSpPr>
          <p:cNvPr id="30" name="TextBox 29">
            <a:extLst>
              <a:ext uri="{FF2B5EF4-FFF2-40B4-BE49-F238E27FC236}">
                <a16:creationId xmlns:a16="http://schemas.microsoft.com/office/drawing/2014/main" id="{E7DA0717-B762-4983-9A61-74E4D491CC34}"/>
              </a:ext>
            </a:extLst>
          </p:cNvPr>
          <p:cNvSpPr txBox="1"/>
          <p:nvPr/>
        </p:nvSpPr>
        <p:spPr>
          <a:xfrm>
            <a:off x="695400" y="96887"/>
            <a:ext cx="2449362" cy="307777"/>
          </a:xfrm>
          <a:prstGeom prst="rect">
            <a:avLst/>
          </a:prstGeom>
          <a:noFill/>
        </p:spPr>
        <p:txBody>
          <a:bodyPr wrap="square" rtlCol="0">
            <a:spAutoFit/>
          </a:bodyPr>
          <a:lstStyle/>
          <a:p>
            <a:r>
              <a:rPr lang="en-US" sz="140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take you closer to AI</a:t>
            </a:r>
            <a:endParaRPr lang="en-ID" sz="140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42773F69-58F6-4107-8D3B-25E7B0E4053F}"/>
              </a:ext>
            </a:extLst>
          </p:cNvPr>
          <p:cNvSpPr/>
          <p:nvPr/>
        </p:nvSpPr>
        <p:spPr>
          <a:xfrm>
            <a:off x="-436520" y="0"/>
            <a:ext cx="12628520" cy="6857999"/>
          </a:xfrm>
          <a:prstGeom prst="rect">
            <a:avLst/>
          </a:prstGeom>
          <a:solidFill>
            <a:srgbClr val="00206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Google Shape;199;p15">
            <a:extLst>
              <a:ext uri="{FF2B5EF4-FFF2-40B4-BE49-F238E27FC236}">
                <a16:creationId xmlns:a16="http://schemas.microsoft.com/office/drawing/2014/main" id="{88C609EE-B1D1-4CDB-8AD5-99B9034ADBE4}"/>
              </a:ext>
            </a:extLst>
          </p:cNvPr>
          <p:cNvSpPr txBox="1">
            <a:spLocks/>
          </p:cNvSpPr>
          <p:nvPr/>
        </p:nvSpPr>
        <p:spPr>
          <a:xfrm>
            <a:off x="628824" y="2443311"/>
            <a:ext cx="5760640" cy="1584176"/>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ID" sz="4400" b="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Contact us</a:t>
            </a:r>
            <a:endParaRPr lang="en-ID" sz="4800" b="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Logo&#10;&#10;Description automatically generated">
            <a:extLst>
              <a:ext uri="{FF2B5EF4-FFF2-40B4-BE49-F238E27FC236}">
                <a16:creationId xmlns:a16="http://schemas.microsoft.com/office/drawing/2014/main" id="{7C55B86D-F12A-48F7-B324-63E1AD6A4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6010487"/>
            <a:ext cx="2676298" cy="802889"/>
          </a:xfrm>
          <a:prstGeom prst="rect">
            <a:avLst/>
          </a:prstGeom>
        </p:spPr>
      </p:pic>
      <p:sp>
        <p:nvSpPr>
          <p:cNvPr id="8" name="Text Box 3">
            <a:extLst>
              <a:ext uri="{FF2B5EF4-FFF2-40B4-BE49-F238E27FC236}">
                <a16:creationId xmlns:a16="http://schemas.microsoft.com/office/drawing/2014/main" id="{E9489964-2610-43BE-862D-077E582EFABF}"/>
              </a:ext>
            </a:extLst>
          </p:cNvPr>
          <p:cNvSpPr txBox="1">
            <a:spLocks noChangeArrowheads="1"/>
          </p:cNvSpPr>
          <p:nvPr/>
        </p:nvSpPr>
        <p:spPr bwMode="blackWhite">
          <a:xfrm>
            <a:off x="433648" y="4578704"/>
            <a:ext cx="10974388" cy="757130"/>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a:solidFill>
                  <a:schemeClr val="bg1"/>
                </a:solidFill>
                <a:cs typeface="Segoe UI" pitchFamily="34" charset="0"/>
              </a:rPr>
              <a:t>© 2021 XQUISITE AI. All rights reserved.</a:t>
            </a:r>
          </a:p>
          <a:p>
            <a:pPr defTabSz="932290" eaLnBrk="0" hangingPunct="0"/>
            <a:r>
              <a:rPr lang="en-US" sz="1000">
                <a:solidFill>
                  <a:schemeClr val="bg1"/>
                </a:solidFill>
                <a:cs typeface="Segoe UI" pitchFamily="34" charset="0"/>
              </a:rPr>
              <a:t>The information herein is for informational purposes only and represents the current view of XQUISITE AI as of the date of this submission. XQUISITE AI retain the rights to alter the information in this document without prior notice.</a:t>
            </a:r>
          </a:p>
        </p:txBody>
      </p:sp>
    </p:spTree>
    <p:extLst>
      <p:ext uri="{BB962C8B-B14F-4D97-AF65-F5344CB8AC3E}">
        <p14:creationId xmlns:p14="http://schemas.microsoft.com/office/powerpoint/2010/main" val="15089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a:solidFill>
                  <a:schemeClr val="bg1"/>
                </a:solidFill>
                <a:latin typeface="Montserrat SemiBold" panose="00000700000000000000" pitchFamily="2" charset="0"/>
              </a:rPr>
              <a:t>What Will We Learned</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81D250C7-5FAC-45AF-B5F1-EE4C71B46CE9}"/>
              </a:ext>
            </a:extLst>
          </p:cNvPr>
          <p:cNvSpPr txBox="1"/>
          <p:nvPr/>
        </p:nvSpPr>
        <p:spPr>
          <a:xfrm>
            <a:off x="587884" y="1957530"/>
            <a:ext cx="11052732" cy="255454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3200" b="0" dirty="0" err="1">
                <a:solidFill>
                  <a:srgbClr val="202020"/>
                </a:solidFill>
                <a:effectLst/>
                <a:latin typeface="Roboto" panose="02000000000000000000" pitchFamily="2" charset="0"/>
              </a:rPr>
              <a:t>GraphQL</a:t>
            </a:r>
            <a:endParaRPr lang="en-GB" sz="3200" b="0" dirty="0">
              <a:solidFill>
                <a:srgbClr val="202020"/>
              </a:solidFill>
              <a:effectLst/>
              <a:latin typeface="Roboto" panose="02000000000000000000" pitchFamily="2" charset="0"/>
            </a:endParaRPr>
          </a:p>
          <a:p>
            <a:pPr marL="285750" indent="-285750">
              <a:buFont typeface="Arial" panose="020B0604020202020204" pitchFamily="34" charset="0"/>
              <a:buChar char="•"/>
            </a:pPr>
            <a:r>
              <a:rPr lang="en-GB" sz="3200" dirty="0">
                <a:solidFill>
                  <a:srgbClr val="202020"/>
                </a:solidFill>
                <a:latin typeface="Roboto" panose="02000000000000000000" pitchFamily="2" charset="0"/>
                <a:ea typeface="Open Sans" panose="020B0606030504020204" pitchFamily="34" charset="0"/>
                <a:cs typeface="Open Sans" panose="020B0606030504020204" pitchFamily="34" charset="0"/>
              </a:rPr>
              <a:t>Creating Azure Functions on Azure Portal</a:t>
            </a:r>
          </a:p>
          <a:p>
            <a:pPr marL="285750" indent="-285750">
              <a:buFont typeface="Arial" panose="020B0604020202020204" pitchFamily="34" charset="0"/>
              <a:buChar char="•"/>
            </a:pPr>
            <a:r>
              <a:rPr lang="en-GB" sz="3200" dirty="0">
                <a:solidFill>
                  <a:srgbClr val="202020"/>
                </a:solidFill>
                <a:latin typeface="Roboto" panose="02000000000000000000" pitchFamily="2" charset="0"/>
                <a:ea typeface="Open Sans" panose="020B0606030504020204" pitchFamily="34" charset="0"/>
                <a:cs typeface="Open Sans" panose="020B0606030504020204" pitchFamily="34" charset="0"/>
              </a:rPr>
              <a:t>Developing </a:t>
            </a:r>
            <a:r>
              <a:rPr lang="en-GB" sz="3200" dirty="0" err="1">
                <a:solidFill>
                  <a:srgbClr val="202020"/>
                </a:solidFill>
                <a:latin typeface="Roboto" panose="02000000000000000000" pitchFamily="2" charset="0"/>
                <a:ea typeface="Open Sans" panose="020B0606030504020204" pitchFamily="34" charset="0"/>
                <a:cs typeface="Open Sans" panose="020B0606030504020204" pitchFamily="34" charset="0"/>
              </a:rPr>
              <a:t>GraphQL</a:t>
            </a:r>
            <a:r>
              <a:rPr lang="en-GB" sz="3200" dirty="0">
                <a:solidFill>
                  <a:srgbClr val="202020"/>
                </a:solidFill>
                <a:latin typeface="Roboto" panose="02000000000000000000" pitchFamily="2" charset="0"/>
                <a:ea typeface="Open Sans" panose="020B0606030504020204" pitchFamily="34" charset="0"/>
                <a:cs typeface="Open Sans" panose="020B0606030504020204" pitchFamily="34" charset="0"/>
              </a:rPr>
              <a:t> using Azure Functions on Visual Studio Code</a:t>
            </a:r>
          </a:p>
          <a:p>
            <a:pPr marL="285750" indent="-285750">
              <a:buFont typeface="Arial" panose="020B0604020202020204" pitchFamily="34" charset="0"/>
              <a:buChar char="•"/>
            </a:pP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8957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err="1">
                <a:solidFill>
                  <a:schemeClr val="bg1"/>
                </a:solidFill>
                <a:latin typeface="Montserrat SemiBold" panose="00000700000000000000" pitchFamily="2" charset="0"/>
              </a:rPr>
              <a:t>GraphQL</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81D250C7-5FAC-45AF-B5F1-EE4C71B46CE9}"/>
              </a:ext>
            </a:extLst>
          </p:cNvPr>
          <p:cNvSpPr txBox="1"/>
          <p:nvPr/>
        </p:nvSpPr>
        <p:spPr>
          <a:xfrm>
            <a:off x="587884" y="2688142"/>
            <a:ext cx="11052732" cy="2677656"/>
          </a:xfrm>
          <a:prstGeom prst="rect">
            <a:avLst/>
          </a:prstGeom>
          <a:noFill/>
        </p:spPr>
        <p:txBody>
          <a:bodyPr wrap="square" lIns="91440" tIns="45720" rIns="91440" bIns="45720" anchor="t">
            <a:spAutoFit/>
          </a:bodyPr>
          <a:lstStyle/>
          <a:p>
            <a:pPr lvl="1" algn="ctr"/>
            <a:r>
              <a:rPr lang="en-GB" sz="2400" b="0" i="1" dirty="0" err="1">
                <a:solidFill>
                  <a:srgbClr val="202020"/>
                </a:solidFill>
                <a:effectLst/>
                <a:latin typeface="Roboto" panose="02000000000000000000" pitchFamily="2" charset="0"/>
              </a:rPr>
              <a:t>GraphQL</a:t>
            </a:r>
            <a:r>
              <a:rPr lang="en-GB" sz="2400" b="0" i="1" dirty="0">
                <a:solidFill>
                  <a:srgbClr val="202020"/>
                </a:solidFill>
                <a:effectLst/>
                <a:latin typeface="Roboto" panose="02000000000000000000" pitchFamily="2" charset="0"/>
              </a:rPr>
              <a:t> is a query language for APIs and a runtime for fulfilling those queries with your existing data. </a:t>
            </a:r>
            <a:r>
              <a:rPr lang="en-GB" sz="2400" b="0" i="1" dirty="0" err="1">
                <a:solidFill>
                  <a:srgbClr val="202020"/>
                </a:solidFill>
                <a:effectLst/>
                <a:latin typeface="Roboto" panose="02000000000000000000" pitchFamily="2" charset="0"/>
              </a:rPr>
              <a:t>GraphQL</a:t>
            </a:r>
            <a:r>
              <a:rPr lang="en-GB" sz="2400" b="0" i="1" dirty="0">
                <a:solidFill>
                  <a:srgbClr val="202020"/>
                </a:solidFill>
                <a:effectLst/>
                <a:latin typeface="Roboto" panose="02000000000000000000" pitchFamily="2" charset="0"/>
              </a:rPr>
              <a:t> provides a complete and understandable description of the data in your API, gives clients the power to ask for exactly what they need and nothing more, makes it easier to evolve APIs over time, and enables powerful developer tools.</a:t>
            </a:r>
          </a:p>
          <a:p>
            <a:pPr lvl="1" algn="ctr"/>
            <a:endParaRPr lang="en-GB" sz="2400" i="1" dirty="0">
              <a:solidFill>
                <a:srgbClr val="202020"/>
              </a:solidFill>
              <a:latin typeface="Roboto" panose="02000000000000000000" pitchFamily="2" charset="0"/>
              <a:ea typeface="Open Sans" panose="020B0606030504020204" pitchFamily="34" charset="0"/>
              <a:cs typeface="Open Sans" panose="020B0606030504020204" pitchFamily="34" charset="0"/>
            </a:endParaRPr>
          </a:p>
          <a:p>
            <a:pPr lvl="1" algn="ctr"/>
            <a:r>
              <a:rPr lang="en-GB" sz="2400" dirty="0">
                <a:solidFill>
                  <a:srgbClr val="202020"/>
                </a:solidFill>
                <a:latin typeface="Roboto" panose="02000000000000000000" pitchFamily="2" charset="0"/>
                <a:ea typeface="Open Sans" panose="020B0606030504020204" pitchFamily="34" charset="0"/>
                <a:cs typeface="Open Sans" panose="020B0606030504020204" pitchFamily="34" charset="0"/>
              </a:rPr>
              <a:t>(https://graphql.org/)</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120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err="1">
                <a:solidFill>
                  <a:schemeClr val="bg1"/>
                </a:solidFill>
                <a:latin typeface="Montserrat SemiBold" panose="00000700000000000000" pitchFamily="2" charset="0"/>
              </a:rPr>
              <a:t>GraphQL</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2037077F-7DC6-4888-92A9-4CDB767287E0}"/>
              </a:ext>
            </a:extLst>
          </p:cNvPr>
          <p:cNvPicPr>
            <a:picLocks noChangeAspect="1"/>
          </p:cNvPicPr>
          <p:nvPr/>
        </p:nvPicPr>
        <p:blipFill>
          <a:blip r:embed="rId3"/>
          <a:stretch>
            <a:fillRect/>
          </a:stretch>
        </p:blipFill>
        <p:spPr>
          <a:xfrm>
            <a:off x="3776339" y="2187978"/>
            <a:ext cx="4639322" cy="3848637"/>
          </a:xfrm>
          <a:prstGeom prst="rect">
            <a:avLst/>
          </a:prstGeom>
        </p:spPr>
      </p:pic>
    </p:spTree>
    <p:extLst>
      <p:ext uri="{BB962C8B-B14F-4D97-AF65-F5344CB8AC3E}">
        <p14:creationId xmlns:p14="http://schemas.microsoft.com/office/powerpoint/2010/main" val="258930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4A4A70-23EE-482C-921D-FFACEC464E2E}"/>
              </a:ext>
            </a:extLst>
          </p:cNvPr>
          <p:cNvSpPr/>
          <p:nvPr/>
        </p:nvSpPr>
        <p:spPr>
          <a:xfrm>
            <a:off x="0" y="1"/>
            <a:ext cx="12192000" cy="1911747"/>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AAF4566-5E58-4221-BF41-658B0F8588CA}"/>
              </a:ext>
            </a:extLst>
          </p:cNvPr>
          <p:cNvSpPr>
            <a:spLocks noGrp="1"/>
          </p:cNvSpPr>
          <p:nvPr>
            <p:ph type="title"/>
          </p:nvPr>
        </p:nvSpPr>
        <p:spPr>
          <a:xfrm>
            <a:off x="587884" y="45783"/>
            <a:ext cx="4391992" cy="1911747"/>
          </a:xfrm>
        </p:spPr>
        <p:txBody>
          <a:bodyPr/>
          <a:lstStyle/>
          <a:p>
            <a:r>
              <a:rPr lang="en-US" dirty="0" err="1">
                <a:solidFill>
                  <a:schemeClr val="bg1"/>
                </a:solidFill>
                <a:latin typeface="Montserrat SemiBold" panose="00000700000000000000" pitchFamily="2" charset="0"/>
              </a:rPr>
              <a:t>GraphQL</a:t>
            </a:r>
            <a:endParaRPr lang="en-ID" dirty="0">
              <a:solidFill>
                <a:schemeClr val="bg1"/>
              </a:solidFill>
              <a:latin typeface="Montserrat SemiBold" panose="00000700000000000000" pitchFamily="2" charset="0"/>
            </a:endParaRPr>
          </a:p>
        </p:txBody>
      </p:sp>
      <p:pic>
        <p:nvPicPr>
          <p:cNvPr id="5" name="Picture 4" descr="Shape&#10;&#10;Description automatically generated with medium confidence">
            <a:extLst>
              <a:ext uri="{FF2B5EF4-FFF2-40B4-BE49-F238E27FC236}">
                <a16:creationId xmlns:a16="http://schemas.microsoft.com/office/drawing/2014/main" id="{F5FDFA5D-D2E2-4FCE-8F5F-F98074EEE2C2}"/>
              </a:ext>
            </a:extLst>
          </p:cNvPr>
          <p:cNvPicPr>
            <a:picLocks noChangeAspect="1"/>
          </p:cNvPicPr>
          <p:nvPr/>
        </p:nvPicPr>
        <p:blipFill rotWithShape="1">
          <a:blip r:embed="rId2">
            <a:extLst>
              <a:ext uri="{28A0092B-C50C-407E-A947-70E740481C1C}">
                <a14:useLocalDpi xmlns:a14="http://schemas.microsoft.com/office/drawing/2010/main" val="0"/>
              </a:ext>
            </a:extLst>
          </a:blip>
          <a:srcRect l="-1" r="368"/>
          <a:stretch/>
        </p:blipFill>
        <p:spPr>
          <a:xfrm>
            <a:off x="9696400" y="6142192"/>
            <a:ext cx="2377260" cy="715808"/>
          </a:xfrm>
          <a:prstGeom prst="rect">
            <a:avLst/>
          </a:prstGeom>
        </p:spPr>
      </p:pic>
      <p:sp>
        <p:nvSpPr>
          <p:cNvPr id="15" name="Rectangle 14">
            <a:extLst>
              <a:ext uri="{FF2B5EF4-FFF2-40B4-BE49-F238E27FC236}">
                <a16:creationId xmlns:a16="http://schemas.microsoft.com/office/drawing/2014/main" id="{E6D6287F-E64F-431E-913A-5CC9979657BA}"/>
              </a:ext>
            </a:extLst>
          </p:cNvPr>
          <p:cNvSpPr/>
          <p:nvPr/>
        </p:nvSpPr>
        <p:spPr>
          <a:xfrm>
            <a:off x="4799856" y="404664"/>
            <a:ext cx="72007" cy="1417112"/>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200;p15">
            <a:extLst>
              <a:ext uri="{FF2B5EF4-FFF2-40B4-BE49-F238E27FC236}">
                <a16:creationId xmlns:a16="http://schemas.microsoft.com/office/drawing/2014/main" id="{F2C07C24-40F6-4997-A619-5A5212C27AA4}"/>
              </a:ext>
            </a:extLst>
          </p:cNvPr>
          <p:cNvSpPr txBox="1">
            <a:spLocks/>
          </p:cNvSpPr>
          <p:nvPr/>
        </p:nvSpPr>
        <p:spPr>
          <a:xfrm>
            <a:off x="5087888" y="396847"/>
            <a:ext cx="6552728" cy="450344"/>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GraphQL</a:t>
            </a:r>
            <a:endParaRPr lang="en-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7AA4A9D1-3F8B-45A5-856F-A3AE9C26A888}"/>
              </a:ext>
            </a:extLst>
          </p:cNvPr>
          <p:cNvPicPr>
            <a:picLocks noChangeAspect="1"/>
          </p:cNvPicPr>
          <p:nvPr/>
        </p:nvPicPr>
        <p:blipFill rotWithShape="1">
          <a:blip r:embed="rId3"/>
          <a:srcRect b="18202"/>
          <a:stretch/>
        </p:blipFill>
        <p:spPr>
          <a:xfrm>
            <a:off x="0" y="1911749"/>
            <a:ext cx="12192000" cy="4276226"/>
          </a:xfrm>
          <a:prstGeom prst="rect">
            <a:avLst/>
          </a:prstGeom>
        </p:spPr>
      </p:pic>
    </p:spTree>
    <p:extLst>
      <p:ext uri="{BB962C8B-B14F-4D97-AF65-F5344CB8AC3E}">
        <p14:creationId xmlns:p14="http://schemas.microsoft.com/office/powerpoint/2010/main" val="547766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3626</Words>
  <Application>Microsoft Office PowerPoint</Application>
  <PresentationFormat>Widescreen</PresentationFormat>
  <Paragraphs>521</Paragraphs>
  <Slides>52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Calibri Light</vt:lpstr>
      <vt:lpstr>Consolas</vt:lpstr>
      <vt:lpstr>Montserrat SemiBold</vt:lpstr>
      <vt:lpstr>Open Sans</vt:lpstr>
      <vt:lpstr>Open Sans SemiBold</vt:lpstr>
      <vt:lpstr>Roboto</vt:lpstr>
      <vt:lpstr>Office Theme</vt:lpstr>
      <vt:lpstr>Developing GraphQL Using Azure Functions </vt:lpstr>
      <vt:lpstr>About Me</vt:lpstr>
      <vt:lpstr>Company History</vt:lpstr>
      <vt:lpstr>Microsoft Partner Network</vt:lpstr>
      <vt:lpstr>Our Services</vt:lpstr>
      <vt:lpstr>What Will We Learned</vt:lpstr>
      <vt:lpstr>GraphQL</vt:lpstr>
      <vt:lpstr>GraphQL</vt:lpstr>
      <vt:lpstr>GraphQL</vt:lpstr>
      <vt:lpstr>GraphQL</vt:lpstr>
      <vt:lpstr>GraphQL</vt:lpstr>
      <vt:lpstr>GraphQL</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GraphQL Using Azure Functions </dc:title>
  <dc:creator>Yanuar Singgih</dc:creator>
  <cp:lastModifiedBy>Yanuar Singgih</cp:lastModifiedBy>
  <cp:revision>28</cp:revision>
  <dcterms:created xsi:type="dcterms:W3CDTF">2021-12-04T08:51:07Z</dcterms:created>
  <dcterms:modified xsi:type="dcterms:W3CDTF">2021-12-05T04:38:53Z</dcterms:modified>
</cp:coreProperties>
</file>